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gif=w1080"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95" r:id="rId2"/>
    <p:sldMasterId id="2147483711" r:id="rId3"/>
  </p:sldMasterIdLst>
  <p:notesMasterIdLst>
    <p:notesMasterId r:id="rId91"/>
  </p:notesMasterIdLst>
  <p:handoutMasterIdLst>
    <p:handoutMasterId r:id="rId92"/>
  </p:handoutMasterIdLst>
  <p:sldIdLst>
    <p:sldId id="444" r:id="rId4"/>
    <p:sldId id="445" r:id="rId5"/>
    <p:sldId id="446" r:id="rId6"/>
    <p:sldId id="381" r:id="rId7"/>
    <p:sldId id="346" r:id="rId8"/>
    <p:sldId id="347" r:id="rId9"/>
    <p:sldId id="348" r:id="rId10"/>
    <p:sldId id="349" r:id="rId11"/>
    <p:sldId id="382" r:id="rId12"/>
    <p:sldId id="350" r:id="rId13"/>
    <p:sldId id="351" r:id="rId14"/>
    <p:sldId id="352" r:id="rId15"/>
    <p:sldId id="353" r:id="rId16"/>
    <p:sldId id="447" r:id="rId17"/>
    <p:sldId id="398" r:id="rId18"/>
    <p:sldId id="468" r:id="rId19"/>
    <p:sldId id="469" r:id="rId20"/>
    <p:sldId id="399" r:id="rId21"/>
    <p:sldId id="400" r:id="rId22"/>
    <p:sldId id="401" r:id="rId23"/>
    <p:sldId id="402" r:id="rId24"/>
    <p:sldId id="403" r:id="rId25"/>
    <p:sldId id="404" r:id="rId26"/>
    <p:sldId id="448" r:id="rId27"/>
    <p:sldId id="383" r:id="rId28"/>
    <p:sldId id="455" r:id="rId29"/>
    <p:sldId id="385" r:id="rId30"/>
    <p:sldId id="456" r:id="rId31"/>
    <p:sldId id="387" r:id="rId32"/>
    <p:sldId id="389" r:id="rId33"/>
    <p:sldId id="391" r:id="rId34"/>
    <p:sldId id="392" r:id="rId35"/>
    <p:sldId id="406" r:id="rId36"/>
    <p:sldId id="458" r:id="rId37"/>
    <p:sldId id="367" r:id="rId38"/>
    <p:sldId id="460" r:id="rId39"/>
    <p:sldId id="464" r:id="rId40"/>
    <p:sldId id="408" r:id="rId41"/>
    <p:sldId id="393" r:id="rId42"/>
    <p:sldId id="394" r:id="rId43"/>
    <p:sldId id="410" r:id="rId44"/>
    <p:sldId id="411" r:id="rId45"/>
    <p:sldId id="395" r:id="rId46"/>
    <p:sldId id="397" r:id="rId47"/>
    <p:sldId id="412" r:id="rId48"/>
    <p:sldId id="414" r:id="rId49"/>
    <p:sldId id="415" r:id="rId50"/>
    <p:sldId id="416" r:id="rId51"/>
    <p:sldId id="417" r:id="rId52"/>
    <p:sldId id="418" r:id="rId53"/>
    <p:sldId id="433" r:id="rId54"/>
    <p:sldId id="461" r:id="rId55"/>
    <p:sldId id="467" r:id="rId56"/>
    <p:sldId id="407" r:id="rId57"/>
    <p:sldId id="462" r:id="rId58"/>
    <p:sldId id="463" r:id="rId59"/>
    <p:sldId id="449" r:id="rId60"/>
    <p:sldId id="434" r:id="rId61"/>
    <p:sldId id="435" r:id="rId62"/>
    <p:sldId id="436" r:id="rId63"/>
    <p:sldId id="450" r:id="rId64"/>
    <p:sldId id="423" r:id="rId65"/>
    <p:sldId id="424" r:id="rId66"/>
    <p:sldId id="425" r:id="rId67"/>
    <p:sldId id="426" r:id="rId68"/>
    <p:sldId id="427" r:id="rId69"/>
    <p:sldId id="428" r:id="rId70"/>
    <p:sldId id="429" r:id="rId71"/>
    <p:sldId id="430" r:id="rId72"/>
    <p:sldId id="431" r:id="rId73"/>
    <p:sldId id="432" r:id="rId74"/>
    <p:sldId id="451" r:id="rId75"/>
    <p:sldId id="377" r:id="rId76"/>
    <p:sldId id="378" r:id="rId77"/>
    <p:sldId id="465" r:id="rId78"/>
    <p:sldId id="466" r:id="rId79"/>
    <p:sldId id="452" r:id="rId80"/>
    <p:sldId id="437" r:id="rId81"/>
    <p:sldId id="438" r:id="rId82"/>
    <p:sldId id="439" r:id="rId83"/>
    <p:sldId id="440" r:id="rId84"/>
    <p:sldId id="441" r:id="rId85"/>
    <p:sldId id="453" r:id="rId86"/>
    <p:sldId id="379" r:id="rId87"/>
    <p:sldId id="380" r:id="rId88"/>
    <p:sldId id="442" r:id="rId89"/>
    <p:sldId id="454" r:id="rId90"/>
  </p:sldIdLst>
  <p:sldSz cx="12192000" cy="6858000"/>
  <p:notesSz cx="6858000" cy="9144000"/>
  <p:embeddedFontLst>
    <p:embeddedFont>
      <p:font typeface="Roboto Condensed" panose="02000000000000000000" pitchFamily="2" charset="0"/>
      <p:regular r:id="rId93"/>
      <p:bold r:id="rId94"/>
      <p:italic r:id="rId95"/>
      <p:boldItalic r:id="rId96"/>
    </p:embeddedFont>
    <p:embeddedFont>
      <p:font typeface="Calibri Light" panose="020F0302020204030204" pitchFamily="34" charset="0"/>
      <p:regular r:id="rId97"/>
      <p:italic r:id="rId98"/>
    </p:embeddedFont>
    <p:embeddedFont>
      <p:font typeface="Calibri" panose="020F0502020204030204" pitchFamily="34" charset="0"/>
      <p:regular r:id="rId99"/>
      <p:bold r:id="rId100"/>
      <p:italic r:id="rId101"/>
      <p:boldItalic r:id="rId102"/>
    </p:embeddedFont>
    <p:embeddedFont>
      <p:font typeface="Segoe UI Black" panose="020B0A02040204020203" pitchFamily="34" charset="0"/>
      <p:bold r:id="rId103"/>
      <p:boldItalic r:id="rId104"/>
    </p:embeddedFont>
    <p:embeddedFont>
      <p:font typeface="Wingdings 2" panose="05020102010507070707" pitchFamily="18" charset="2"/>
      <p:regular r:id="rId105"/>
    </p:embeddedFont>
    <p:embeddedFont>
      <p:font typeface="Roboto Condensed Light" panose="02000000000000000000" pitchFamily="2" charset="0"/>
      <p:regular r:id="rId106"/>
      <p:italic r:id="rId107"/>
    </p:embeddedFont>
    <p:embeddedFont>
      <p:font typeface="Wingdings 3" panose="05040102010807070707" pitchFamily="18" charset="2"/>
      <p:regular r:id="rId108"/>
    </p:embeddedFont>
    <p:embeddedFont>
      <p:font typeface="Source Sans Pro" panose="020B0604020202020204" charset="0"/>
      <p:regular r:id="rId109"/>
      <p:bold r:id="rId110"/>
      <p:italic r:id="rId111"/>
      <p:boldItalic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D9E0"/>
    <a:srgbClr val="A50021"/>
    <a:srgbClr val="E8B9FD"/>
    <a:srgbClr val="B71B1C"/>
    <a:srgbClr val="D10233"/>
    <a:srgbClr val="562C32"/>
    <a:srgbClr val="5E3037"/>
    <a:srgbClr val="7B3E47"/>
    <a:srgbClr val="301B92"/>
    <a:srgbClr val="673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265" autoAdjust="0"/>
  </p:normalViewPr>
  <p:slideViewPr>
    <p:cSldViewPr snapToGrid="0">
      <p:cViewPr varScale="1">
        <p:scale>
          <a:sx n="69" d="100"/>
          <a:sy n="69" d="100"/>
        </p:scale>
        <p:origin x="780" y="60"/>
      </p:cViewPr>
      <p:guideLst>
        <p:guide orient="horz" pos="2228"/>
        <p:guide pos="3840"/>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20.fntdata"/><Relationship Id="rId16" Type="http://schemas.openxmlformats.org/officeDocument/2006/relationships/slide" Target="slides/slide13.xml"/><Relationship Id="rId107" Type="http://schemas.openxmlformats.org/officeDocument/2006/relationships/font" Target="fonts/font15.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font" Target="fonts/font10.fntdata"/><Relationship Id="rId110" Type="http://schemas.openxmlformats.org/officeDocument/2006/relationships/font" Target="fonts/font18.fntdata"/><Relationship Id="rId115"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font" Target="fonts/font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8.fntdata"/><Relationship Id="rId105" Type="http://schemas.openxmlformats.org/officeDocument/2006/relationships/font" Target="fonts/font13.fntdata"/><Relationship Id="rId113"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11.fntdata"/><Relationship Id="rId108" Type="http://schemas.openxmlformats.org/officeDocument/2006/relationships/font" Target="fonts/font16.fntdata"/><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96" Type="http://schemas.openxmlformats.org/officeDocument/2006/relationships/font" Target="fonts/font4.fntdata"/><Relationship Id="rId11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4.fntdata"/><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7.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249350D0-B016-45D5-83C4-78A3BA2CF5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 xmlns:a16="http://schemas.microsoft.com/office/drawing/2014/main" id="{5C3EFF26-2928-4841-B18F-1C046BFE55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FD504B-C88B-4878-9600-55C8B8D265A9}" type="datetimeFigureOut">
              <a:rPr lang="en-IN" smtClean="0"/>
              <a:t>02-08-2024</a:t>
            </a:fld>
            <a:endParaRPr lang="en-IN" dirty="0"/>
          </a:p>
        </p:txBody>
      </p:sp>
      <p:sp>
        <p:nvSpPr>
          <p:cNvPr id="4" name="Footer Placeholder 3">
            <a:extLst>
              <a:ext uri="{FF2B5EF4-FFF2-40B4-BE49-F238E27FC236}">
                <a16:creationId xmlns="" xmlns:a16="http://schemas.microsoft.com/office/drawing/2014/main" id="{7DC80E36-79AA-4D96-9BD5-81A5B5FC50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 xmlns:a16="http://schemas.microsoft.com/office/drawing/2014/main" id="{539B26FC-3F82-43C6-9D44-020D21E80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4B0862-A0ED-47C5-A4F5-EB6A1BC5CE73}" type="slidenum">
              <a:rPr lang="en-IN" smtClean="0"/>
              <a:t>‹#›</a:t>
            </a:fld>
            <a:endParaRPr lang="en-IN" dirty="0"/>
          </a:p>
        </p:txBody>
      </p:sp>
    </p:spTree>
    <p:extLst>
      <p:ext uri="{BB962C8B-B14F-4D97-AF65-F5344CB8AC3E}">
        <p14:creationId xmlns:p14="http://schemas.microsoft.com/office/powerpoint/2010/main" val="1302985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8/2/2024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dirty="0"/>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https://www.worldhistory.org/The_Vedas/</a:t>
            </a:r>
          </a:p>
        </p:txBody>
      </p:sp>
      <p:sp>
        <p:nvSpPr>
          <p:cNvPr id="4" name="Slide Number Placeholder 3"/>
          <p:cNvSpPr>
            <a:spLocks noGrp="1"/>
          </p:cNvSpPr>
          <p:nvPr>
            <p:ph type="sldNum" sz="quarter" idx="5"/>
          </p:nvPr>
        </p:nvSpPr>
        <p:spPr/>
        <p:txBody>
          <a:bodyPr/>
          <a:lstStyle/>
          <a:p>
            <a:fld id="{BC79BDEF-6165-4E72-B1A6-6E8034CEC248}" type="slidenum">
              <a:rPr lang="en-US" smtClean="0"/>
              <a:t>4</a:t>
            </a:fld>
            <a:endParaRPr lang="en-US" dirty="0"/>
          </a:p>
        </p:txBody>
      </p:sp>
    </p:spTree>
    <p:extLst>
      <p:ext uri="{BB962C8B-B14F-4D97-AF65-F5344CB8AC3E}">
        <p14:creationId xmlns:p14="http://schemas.microsoft.com/office/powerpoint/2010/main" val="2092881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79BDEF-6165-4E72-B1A6-6E8034CEC248}" type="slidenum">
              <a:rPr lang="en-US" smtClean="0"/>
              <a:t>40</a:t>
            </a:fld>
            <a:endParaRPr lang="en-US" dirty="0"/>
          </a:p>
        </p:txBody>
      </p:sp>
    </p:spTree>
    <p:extLst>
      <p:ext uri="{BB962C8B-B14F-4D97-AF65-F5344CB8AC3E}">
        <p14:creationId xmlns:p14="http://schemas.microsoft.com/office/powerpoint/2010/main" val="148122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79BDEF-6165-4E72-B1A6-6E8034CEC248}" type="slidenum">
              <a:rPr lang="en-US" smtClean="0"/>
              <a:t>74</a:t>
            </a:fld>
            <a:endParaRPr lang="en-US" dirty="0"/>
          </a:p>
        </p:txBody>
      </p:sp>
    </p:spTree>
    <p:extLst>
      <p:ext uri="{BB962C8B-B14F-4D97-AF65-F5344CB8AC3E}">
        <p14:creationId xmlns:p14="http://schemas.microsoft.com/office/powerpoint/2010/main" val="853791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79BDEF-6165-4E72-B1A6-6E8034CEC248}" type="slidenum">
              <a:rPr lang="en-US" smtClean="0"/>
              <a:t>75</a:t>
            </a:fld>
            <a:endParaRPr lang="en-US" dirty="0"/>
          </a:p>
        </p:txBody>
      </p:sp>
    </p:spTree>
    <p:extLst>
      <p:ext uri="{BB962C8B-B14F-4D97-AF65-F5344CB8AC3E}">
        <p14:creationId xmlns:p14="http://schemas.microsoft.com/office/powerpoint/2010/main" val="2626048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79BDEF-6165-4E72-B1A6-6E8034CEC248}" type="slidenum">
              <a:rPr lang="en-US" smtClean="0"/>
              <a:t>76</a:t>
            </a:fld>
            <a:endParaRPr lang="en-US" dirty="0"/>
          </a:p>
        </p:txBody>
      </p:sp>
    </p:spTree>
    <p:extLst>
      <p:ext uri="{BB962C8B-B14F-4D97-AF65-F5344CB8AC3E}">
        <p14:creationId xmlns:p14="http://schemas.microsoft.com/office/powerpoint/2010/main" val="426931221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6.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3.xml"/><Relationship Id="rId4" Type="http://schemas.microsoft.com/office/2007/relationships/hdphoto" Target="../media/hdphoto4.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6.jpe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jpeg"/><Relationship Id="rId4" Type="http://schemas.openxmlformats.org/officeDocument/2006/relationships/image" Target="../media/image22.png"/><Relationship Id="rId9" Type="http://schemas.microsoft.com/office/2007/relationships/hdphoto" Target="../media/hdphoto3.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jpeg"/><Relationship Id="rId4" Type="http://schemas.openxmlformats.org/officeDocument/2006/relationships/image" Target="../media/image22.png"/><Relationship Id="rId9" Type="http://schemas.microsoft.com/office/2007/relationships/hdphoto" Target="../media/hdphoto3.wdp"/></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jpeg"/><Relationship Id="rId4" Type="http://schemas.openxmlformats.org/officeDocument/2006/relationships/image" Target="../media/image22.png"/><Relationship Id="rId9" Type="http://schemas.microsoft.com/office/2007/relationships/hdphoto" Target="../media/hdphoto3.wdp"/></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jpeg"/><Relationship Id="rId4" Type="http://schemas.openxmlformats.org/officeDocument/2006/relationships/image" Target="../media/image22.png"/><Relationship Id="rId9" Type="http://schemas.microsoft.com/office/2007/relationships/hdphoto" Target="../media/hdphoto3.wdp"/></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jpeg"/><Relationship Id="rId4" Type="http://schemas.openxmlformats.org/officeDocument/2006/relationships/image" Target="../media/image22.png"/><Relationship Id="rId9" Type="http://schemas.microsoft.com/office/2007/relationships/hdphoto" Target="../media/hdphoto3.wdp"/></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jpeg"/><Relationship Id="rId4" Type="http://schemas.openxmlformats.org/officeDocument/2006/relationships/image" Target="../media/image22.png"/><Relationship Id="rId9" Type="http://schemas.microsoft.com/office/2007/relationships/hdphoto" Target="../media/hdphoto3.wdp"/></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jpeg"/><Relationship Id="rId4" Type="http://schemas.openxmlformats.org/officeDocument/2006/relationships/image" Target="../media/image22.png"/><Relationship Id="rId9" Type="http://schemas.microsoft.com/office/2007/relationships/hdphoto" Target="../media/hdphoto3.wdp"/></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jpeg"/><Relationship Id="rId4" Type="http://schemas.openxmlformats.org/officeDocument/2006/relationships/image" Target="../media/image22.png"/><Relationship Id="rId9" Type="http://schemas.microsoft.com/office/2007/relationships/hdphoto" Target="../media/hdphoto3.wdp"/></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image" Target="../media/image3.png"/><Relationship Id="rId10" Type="http://schemas.openxmlformats.org/officeDocument/2006/relationships/image" Target="../media/image23.jpeg"/><Relationship Id="rId4" Type="http://schemas.openxmlformats.org/officeDocument/2006/relationships/image" Target="../media/image22.png"/><Relationship Id="rId9" Type="http://schemas.microsoft.com/office/2007/relationships/hdphoto" Target="../media/hdphoto3.wdp"/></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jpeg"/><Relationship Id="rId4" Type="http://schemas.openxmlformats.org/officeDocument/2006/relationships/image" Target="../media/image22.png"/><Relationship Id="rId9" Type="http://schemas.microsoft.com/office/2007/relationships/hdphoto" Target="../media/hdphoto3.wdp"/></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rgbClr val="7B3E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rgbClr val="7B3E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endParaRPr lang="en-US" dirty="0"/>
          </a:p>
        </p:txBody>
      </p:sp>
      <p:pic>
        <p:nvPicPr>
          <p:cNvPr id="21" name="Picture 20" descr="User icon Royalty Free Vector Image - VectorStock">
            <a:extLst>
              <a:ext uri="{FF2B5EF4-FFF2-40B4-BE49-F238E27FC236}">
                <a16:creationId xmlns=""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 xmlns:a16="http://schemas.microsoft.com/office/drawing/2014/main" id="{036D56FE-CA91-4481-9096-27448303AC2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34" name="Picture 33">
            <a:extLst>
              <a:ext uri="{FF2B5EF4-FFF2-40B4-BE49-F238E27FC236}">
                <a16:creationId xmlns="" xmlns:a16="http://schemas.microsoft.com/office/drawing/2014/main" id="{356D7B7B-531F-408A-988D-AF8B227BBAEF}"/>
              </a:ext>
            </a:extLst>
          </p:cNvPr>
          <p:cNvPicPr>
            <a:picLocks noChangeAspect="1"/>
          </p:cNvPicPr>
          <p:nvPr userDrawn="1"/>
        </p:nvPicPr>
        <p:blipFill rotWithShape="1">
          <a:blip r:embed="rId10"/>
          <a:srcRect l="48200" t="56813" r="42065" b="21843"/>
          <a:stretch/>
        </p:blipFill>
        <p:spPr>
          <a:xfrm>
            <a:off x="12261755" y="20384"/>
            <a:ext cx="1485900" cy="1832587"/>
          </a:xfrm>
          <a:prstGeom prst="rect">
            <a:avLst/>
          </a:prstGeom>
        </p:spPr>
      </p:pic>
      <p:pic>
        <p:nvPicPr>
          <p:cNvPr id="35" name="Picture 2" descr="Best Courses after BBA: What to Do After BBA? [2021] - Leverage Edu">
            <a:extLst>
              <a:ext uri="{FF2B5EF4-FFF2-40B4-BE49-F238E27FC236}">
                <a16:creationId xmlns="" xmlns:a16="http://schemas.microsoft.com/office/drawing/2014/main" id="{C84296FC-27D3-4D0C-8F2A-19BD3B9C2C0A}"/>
              </a:ext>
            </a:extLst>
          </p:cNvPr>
          <p:cNvPicPr>
            <a:picLocks noChangeAspect="1" noChangeArrowheads="1"/>
          </p:cNvPicPr>
          <p:nvPr userDrawn="1"/>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9201" y="2183713"/>
            <a:ext cx="2741932" cy="17909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38352327-8573-44E4-BC8A-4B66E1AC2BFC}"/>
              </a:ext>
            </a:extLst>
          </p:cNvPr>
          <p:cNvSpPr txBox="1"/>
          <p:nvPr userDrawn="1"/>
        </p:nvSpPr>
        <p:spPr>
          <a:xfrm>
            <a:off x="1837677" y="5513531"/>
            <a:ext cx="2885726" cy="338554"/>
          </a:xfrm>
          <a:prstGeom prst="rect">
            <a:avLst/>
          </a:prstGeom>
          <a:noFill/>
        </p:spPr>
        <p:txBody>
          <a:bodyPr wrap="none" rtlCol="0">
            <a:spAutoFit/>
          </a:bodyPr>
          <a:lstStyle/>
          <a:p>
            <a:r>
              <a:rPr lang="en-US" sz="1600" kern="1200" dirty="0">
                <a:solidFill>
                  <a:schemeClr val="tx1"/>
                </a:solidFill>
                <a:latin typeface="+mn-lt"/>
                <a:ea typeface="+mn-ea"/>
                <a:cs typeface="+mn-cs"/>
              </a:rPr>
              <a:t>Darshan Institute of Management</a:t>
            </a:r>
          </a:p>
        </p:txBody>
      </p:sp>
    </p:spTree>
    <p:extLst>
      <p:ext uri="{BB962C8B-B14F-4D97-AF65-F5344CB8AC3E}">
        <p14:creationId xmlns:p14="http://schemas.microsoft.com/office/powerpoint/2010/main" val="273162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 xmlns:a16="http://schemas.microsoft.com/office/drawing/2014/main" id="{B770560A-7C36-4269-A8F2-0431E180EAD2}"/>
              </a:ext>
            </a:extLst>
          </p:cNvPr>
          <p:cNvGrpSpPr/>
          <p:nvPr userDrawn="1"/>
        </p:nvGrpSpPr>
        <p:grpSpPr>
          <a:xfrm>
            <a:off x="165802" y="5976558"/>
            <a:ext cx="1649043" cy="501287"/>
            <a:chOff x="10721798" y="852808"/>
            <a:chExt cx="1339023" cy="407045"/>
          </a:xfrm>
        </p:grpSpPr>
        <p:pic>
          <p:nvPicPr>
            <p:cNvPr id="15" name="Picture 14">
              <a:extLst>
                <a:ext uri="{FF2B5EF4-FFF2-40B4-BE49-F238E27FC236}">
                  <a16:creationId xmlns="" xmlns:a16="http://schemas.microsoft.com/office/drawing/2014/main" id="{BC0FB63F-CA11-4FFF-AE2F-90A20EC249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 xmlns:a16="http://schemas.microsoft.com/office/drawing/2014/main" id="{837E217C-09B9-4F19-8BB8-BB4441141B5F}"/>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Rounded Corners 5">
            <a:extLst>
              <a:ext uri="{FF2B5EF4-FFF2-40B4-BE49-F238E27FC236}">
                <a16:creationId xmlns="" xmlns:a16="http://schemas.microsoft.com/office/drawing/2014/main" id="{6184A09B-FDE8-4BC0-99BC-3C97377CC849}"/>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1">
            <a:extLst>
              <a:ext uri="{FF2B5EF4-FFF2-40B4-BE49-F238E27FC236}">
                <a16:creationId xmlns="" xmlns:a16="http://schemas.microsoft.com/office/drawing/2014/main" id="{5648AF71-341E-4107-A255-6A3161802DB4}"/>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Deepraj Patadia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8" name="Slide Number Placeholder 3">
            <a:extLst>
              <a:ext uri="{FF2B5EF4-FFF2-40B4-BE49-F238E27FC236}">
                <a16:creationId xmlns="" xmlns:a16="http://schemas.microsoft.com/office/drawing/2014/main" id="{56385AC2-274F-4362-B392-C85ED8851955}"/>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9" name="Footer Placeholder 2">
            <a:extLst>
              <a:ext uri="{FF2B5EF4-FFF2-40B4-BE49-F238E27FC236}">
                <a16:creationId xmlns="" xmlns:a16="http://schemas.microsoft.com/office/drawing/2014/main" id="{1DFEE87D-46CB-440C-9C23-82D6E69F0090}"/>
              </a:ext>
            </a:extLst>
          </p:cNvPr>
          <p:cNvSpPr txBox="1">
            <a:spLocks/>
          </p:cNvSpPr>
          <p:nvPr userDrawn="1"/>
        </p:nvSpPr>
        <p:spPr>
          <a:xfrm>
            <a:off x="4038600" y="6604000"/>
            <a:ext cx="494864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2301DU005 </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(IKS)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Ancient The Vedas Corpus &amp; Psychological States (Yoga)</a:t>
            </a:r>
          </a:p>
        </p:txBody>
      </p:sp>
    </p:spTree>
    <p:extLst>
      <p:ext uri="{BB962C8B-B14F-4D97-AF65-F5344CB8AC3E}">
        <p14:creationId xmlns:p14="http://schemas.microsoft.com/office/powerpoint/2010/main" val="424331452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D7088783-A6E8-4593-A261-AA2E5B8C0B31}"/>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1">
            <a:extLst>
              <a:ext uri="{FF2B5EF4-FFF2-40B4-BE49-F238E27FC236}">
                <a16:creationId xmlns="" xmlns:a16="http://schemas.microsoft.com/office/drawing/2014/main" id="{8BE27DED-9DB1-499A-8FB8-BD4EB698EF13}"/>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Deepraj Patadia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 xmlns:a16="http://schemas.microsoft.com/office/drawing/2014/main" id="{4C8C068D-898F-420B-A00C-9EB35BDEEADE}"/>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5" name="Footer Placeholder 2">
            <a:extLst>
              <a:ext uri="{FF2B5EF4-FFF2-40B4-BE49-F238E27FC236}">
                <a16:creationId xmlns="" xmlns:a16="http://schemas.microsoft.com/office/drawing/2014/main" id="{3BE8557C-A6B7-4563-9740-D4E84767EA6C}"/>
              </a:ext>
            </a:extLst>
          </p:cNvPr>
          <p:cNvSpPr txBox="1">
            <a:spLocks/>
          </p:cNvSpPr>
          <p:nvPr userDrawn="1"/>
        </p:nvSpPr>
        <p:spPr>
          <a:xfrm>
            <a:off x="4038599" y="6604000"/>
            <a:ext cx="49617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2301DU005 </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(IKS)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Ancient The Vedas Corpus &amp; Psychological States (Yoga)</a:t>
            </a:r>
          </a:p>
        </p:txBody>
      </p:sp>
    </p:spTree>
    <p:extLst>
      <p:ext uri="{BB962C8B-B14F-4D97-AF65-F5344CB8AC3E}">
        <p14:creationId xmlns:p14="http://schemas.microsoft.com/office/powerpoint/2010/main" val="331231161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120944A5-8A5C-4E4A-B8EF-52E45D382D17}"/>
              </a:ext>
            </a:extLst>
          </p:cNvPr>
          <p:cNvPicPr>
            <a:picLocks noChangeAspect="1"/>
          </p:cNvPicPr>
          <p:nvPr userDrawn="1"/>
        </p:nvPicPr>
        <p:blipFill>
          <a:blip r:embed="rId2"/>
          <a:stretch>
            <a:fillRect/>
          </a:stretch>
        </p:blipFill>
        <p:spPr>
          <a:xfrm>
            <a:off x="0" y="0"/>
            <a:ext cx="12192000" cy="6836401"/>
          </a:xfrm>
          <a:prstGeom prst="rect">
            <a:avLst/>
          </a:prstGeom>
        </p:spPr>
      </p:pic>
      <p:sp>
        <p:nvSpPr>
          <p:cNvPr id="10" name="Rectangle 9">
            <a:extLst>
              <a:ext uri="{FF2B5EF4-FFF2-40B4-BE49-F238E27FC236}">
                <a16:creationId xmlns="" xmlns:a16="http://schemas.microsoft.com/office/drawing/2014/main" id="{6AB14EB5-0C00-4B23-9657-6A7891E39B9E}"/>
              </a:ext>
            </a:extLst>
          </p:cNvPr>
          <p:cNvSpPr/>
          <p:nvPr userDrawn="1"/>
        </p:nvSpPr>
        <p:spPr>
          <a:xfrm>
            <a:off x="766989" y="655991"/>
            <a:ext cx="4211279" cy="923330"/>
          </a:xfrm>
          <a:prstGeom prst="rect">
            <a:avLst/>
          </a:prstGeom>
          <a:noFill/>
        </p:spPr>
        <p:txBody>
          <a:bodyPr wrap="square" lIns="91440" tIns="45720" rIns="91440" bIns="45720">
            <a:spAutoFit/>
          </a:bodyPr>
          <a:lstStyle/>
          <a:p>
            <a:pPr algn="ctr"/>
            <a:r>
              <a:rPr lang="en-US" sz="5400" b="1" cap="none" spc="0" dirty="0">
                <a:ln w="22225">
                  <a:solidFill>
                    <a:schemeClr val="tx1"/>
                  </a:solidFill>
                  <a:prstDash val="solid"/>
                </a:ln>
                <a:solidFill>
                  <a:schemeClr val="accent6">
                    <a:lumMod val="50000"/>
                  </a:schemeClr>
                </a:solidFill>
                <a:effectLst/>
              </a:rPr>
              <a:t>THANK YOU</a:t>
            </a:r>
          </a:p>
        </p:txBody>
      </p:sp>
      <p:sp>
        <p:nvSpPr>
          <p:cNvPr id="6" name="TextBox 5">
            <a:extLst>
              <a:ext uri="{FF2B5EF4-FFF2-40B4-BE49-F238E27FC236}">
                <a16:creationId xmlns="" xmlns:a16="http://schemas.microsoft.com/office/drawing/2014/main" id="{04CB8280-230E-4848-B5EA-04034E5CB34A}"/>
              </a:ext>
            </a:extLst>
          </p:cNvPr>
          <p:cNvSpPr txBox="1"/>
          <p:nvPr userDrawn="1"/>
        </p:nvSpPr>
        <p:spPr>
          <a:xfrm>
            <a:off x="1200538" y="2731133"/>
            <a:ext cx="3344185" cy="461665"/>
          </a:xfrm>
          <a:prstGeom prst="rect">
            <a:avLst/>
          </a:prstGeom>
          <a:noFill/>
        </p:spPr>
        <p:txBody>
          <a:bodyPr wrap="none" rtlCol="0">
            <a:spAutoFit/>
          </a:bodyPr>
          <a:lstStyle/>
          <a:p>
            <a:r>
              <a:rPr lang="en-US" sz="2400" dirty="0"/>
              <a:t>Darshan University, Rajkot</a:t>
            </a:r>
          </a:p>
        </p:txBody>
      </p:sp>
      <p:sp>
        <p:nvSpPr>
          <p:cNvPr id="7" name="TextBox 6">
            <a:extLst>
              <a:ext uri="{FF2B5EF4-FFF2-40B4-BE49-F238E27FC236}">
                <a16:creationId xmlns="" xmlns:a16="http://schemas.microsoft.com/office/drawing/2014/main" id="{EEF658B8-44C2-4636-9C24-7837BC72D567}"/>
              </a:ext>
            </a:extLst>
          </p:cNvPr>
          <p:cNvSpPr txBox="1"/>
          <p:nvPr userDrawn="1"/>
        </p:nvSpPr>
        <p:spPr>
          <a:xfrm>
            <a:off x="751696" y="2374457"/>
            <a:ext cx="4241867" cy="461665"/>
          </a:xfrm>
          <a:prstGeom prst="rect">
            <a:avLst/>
          </a:prstGeom>
          <a:noFill/>
        </p:spPr>
        <p:txBody>
          <a:bodyPr wrap="none" rtlCol="0">
            <a:spAutoFit/>
          </a:bodyPr>
          <a:lstStyle/>
          <a:p>
            <a:r>
              <a:rPr lang="en-US" sz="2400" kern="1200" dirty="0">
                <a:solidFill>
                  <a:schemeClr val="tx1"/>
                </a:solidFill>
                <a:latin typeface="+mn-lt"/>
                <a:ea typeface="+mn-ea"/>
                <a:cs typeface="+mn-cs"/>
              </a:rPr>
              <a:t>Darshan Institute of Management</a:t>
            </a:r>
          </a:p>
        </p:txBody>
      </p:sp>
    </p:spTree>
    <p:extLst>
      <p:ext uri="{BB962C8B-B14F-4D97-AF65-F5344CB8AC3E}">
        <p14:creationId xmlns:p14="http://schemas.microsoft.com/office/powerpoint/2010/main" val="852060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84134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79666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85747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12899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41604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36624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91285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3" name="Freeform 17">
            <a:extLst>
              <a:ext uri="{FF2B5EF4-FFF2-40B4-BE49-F238E27FC236}">
                <a16:creationId xmlns="" xmlns:a16="http://schemas.microsoft.com/office/drawing/2014/main" id="{3027D2AD-0E13-43EE-BAA8-1606FF4E22D8}"/>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rgbClr val="7B3E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11" name="Picture 10">
            <a:extLst>
              <a:ext uri="{FF2B5EF4-FFF2-40B4-BE49-F238E27FC236}">
                <a16:creationId xmlns=""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9000">
                      <a:schemeClr val="accent6">
                        <a:lumMod val="50000"/>
                      </a:schemeClr>
                    </a:gs>
                    <a:gs pos="100000">
                      <a:schemeClr val="accent6"/>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10" name="Group 9">
            <a:extLst>
              <a:ext uri="{FF2B5EF4-FFF2-40B4-BE49-F238E27FC236}">
                <a16:creationId xmlns="" xmlns:a16="http://schemas.microsoft.com/office/drawing/2014/main" id="{0172331D-9941-4AAA-9E63-80BDD4CEBDAB}"/>
              </a:ext>
            </a:extLst>
          </p:cNvPr>
          <p:cNvGrpSpPr/>
          <p:nvPr userDrawn="1"/>
        </p:nvGrpSpPr>
        <p:grpSpPr>
          <a:xfrm>
            <a:off x="9874840" y="6078930"/>
            <a:ext cx="2078404" cy="631807"/>
            <a:chOff x="10721798" y="852808"/>
            <a:chExt cx="1339023" cy="407045"/>
          </a:xfrm>
        </p:grpSpPr>
        <p:pic>
          <p:nvPicPr>
            <p:cNvPr id="15" name="Picture 14">
              <a:extLst>
                <a:ext uri="{FF2B5EF4-FFF2-40B4-BE49-F238E27FC236}">
                  <a16:creationId xmlns="" xmlns:a16="http://schemas.microsoft.com/office/drawing/2014/main" id="{9B62E625-0FE4-4129-B936-172760D4BFC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 xmlns:a16="http://schemas.microsoft.com/office/drawing/2014/main" id="{E733AEFD-AF8F-46BF-9E8E-F6573B757CF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01692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06105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72040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50967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53288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2359813" cy="338554"/>
          </a:xfrm>
          <a:prstGeom prst="rect">
            <a:avLst/>
          </a:prstGeom>
          <a:noFill/>
        </p:spPr>
        <p:txBody>
          <a:bodyPr wrap="none" rtlCol="0">
            <a:spAutoFit/>
          </a:bodyPr>
          <a:lstStyle/>
          <a:p>
            <a:r>
              <a:rPr lang="en-US" sz="1600" dirty="0" smtClean="0">
                <a:solidFill>
                  <a:prstClr val="black"/>
                </a:solidFill>
              </a:rPr>
              <a:t>Darshan University, Rajkot</a:t>
            </a:r>
            <a:endParaRPr lang="en-US" sz="1600" dirty="0">
              <a:solidFill>
                <a:prstClr val="black"/>
              </a:solidFill>
            </a:endParaRP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805712" y="1935571"/>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261765" y="1510755"/>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5" name="Picture 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422429" y="86710"/>
            <a:ext cx="2638766" cy="802290"/>
          </a:xfrm>
          <a:prstGeom prst="rect">
            <a:avLst/>
          </a:prstGeom>
        </p:spPr>
      </p:pic>
    </p:spTree>
    <p:extLst>
      <p:ext uri="{BB962C8B-B14F-4D97-AF65-F5344CB8AC3E}">
        <p14:creationId xmlns:p14="http://schemas.microsoft.com/office/powerpoint/2010/main" val="537625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prstClr val="black">
                    <a:lumMod val="90000"/>
                    <a:lumOff val="10000"/>
                  </a:prstClr>
                </a:solidFill>
                <a:latin typeface="Roboto Condensed Light" panose="02000000000000000000" pitchFamily="2" charset="0"/>
                <a:ea typeface="Roboto Condensed Light" panose="02000000000000000000" pitchFamily="2" charset="0"/>
              </a:rPr>
              <a:t>Prof. </a:t>
            </a:r>
            <a:r>
              <a:rPr lang="en-US" dirty="0" err="1" smtClean="0">
                <a:solidFill>
                  <a:prstClr val="black">
                    <a:lumMod val="90000"/>
                    <a:lumOff val="10000"/>
                  </a:prstClr>
                </a:solidFill>
                <a:latin typeface="Roboto Condensed Light" panose="02000000000000000000" pitchFamily="2" charset="0"/>
                <a:ea typeface="Roboto Condensed Light" panose="02000000000000000000" pitchFamily="2" charset="0"/>
              </a:rPr>
              <a:t>Deepraj</a:t>
            </a:r>
            <a:r>
              <a:rPr lang="en-US" dirty="0" smtClean="0">
                <a:solidFill>
                  <a:prstClr val="black">
                    <a:lumMod val="90000"/>
                    <a:lumOff val="10000"/>
                  </a:prstClr>
                </a:solidFill>
                <a:latin typeface="Roboto Condensed Light" panose="02000000000000000000" pitchFamily="2" charset="0"/>
                <a:ea typeface="Roboto Condensed Light" panose="02000000000000000000" pitchFamily="2" charset="0"/>
              </a:rPr>
              <a:t> K. Patadia</a:t>
            </a:r>
            <a:endParaRPr lang="en-US" dirty="0">
              <a:solidFill>
                <a:prstClr val="black">
                  <a:lumMod val="90000"/>
                  <a:lumOff val="10000"/>
                </a:prst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2965451" y="6604000"/>
            <a:ext cx="626109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prstClr val="black">
                    <a:lumMod val="90000"/>
                    <a:lumOff val="10000"/>
                  </a:prstClr>
                </a:solidFill>
                <a:latin typeface="Roboto Condensed Light" panose="02000000000000000000" pitchFamily="2" charset="0"/>
                <a:ea typeface="Roboto Condensed Light" panose="02000000000000000000" pitchFamily="2" charset="0"/>
              </a:rPr>
              <a:t>#2301DU003 (Indian Constitution)   </a:t>
            </a:r>
            <a:r>
              <a:rPr lang="en-US" dirty="0">
                <a:solidFill>
                  <a:prstClr val="black">
                    <a:lumMod val="90000"/>
                    <a:lumOff val="10000"/>
                  </a:prstClr>
                </a:solidFill>
                <a:latin typeface="Wingdings" panose="05000000000000000000" pitchFamily="2" charset="2"/>
                <a:ea typeface="Roboto Condensed Light" panose="02000000000000000000" pitchFamily="2" charset="0"/>
              </a:rPr>
              <a:t></a:t>
            </a:r>
            <a:r>
              <a:rPr lang="en-US" dirty="0">
                <a:solidFill>
                  <a:prstClr val="black">
                    <a:lumMod val="90000"/>
                    <a:lumOff val="10000"/>
                  </a:prstClr>
                </a:solidFill>
                <a:latin typeface="Roboto Condensed Light" panose="02000000000000000000" pitchFamily="2" charset="0"/>
                <a:ea typeface="Roboto Condensed Light" panose="02000000000000000000" pitchFamily="2" charset="0"/>
              </a:rPr>
              <a:t>   </a:t>
            </a:r>
            <a:r>
              <a:rPr lang="en-US" dirty="0" smtClean="0">
                <a:solidFill>
                  <a:prstClr val="black">
                    <a:lumMod val="90000"/>
                    <a:lumOff val="10000"/>
                  </a:prstClr>
                </a:solidFill>
                <a:latin typeface="Roboto Condensed Light" panose="02000000000000000000" pitchFamily="2" charset="0"/>
                <a:ea typeface="Roboto Condensed Light" panose="02000000000000000000" pitchFamily="2" charset="0"/>
              </a:rPr>
              <a:t>Module - </a:t>
            </a:r>
            <a:r>
              <a:rPr lang="en-US" dirty="0">
                <a:solidFill>
                  <a:prstClr val="black">
                    <a:lumMod val="90000"/>
                    <a:lumOff val="10000"/>
                  </a:prstClr>
                </a:solidFill>
                <a:latin typeface="Roboto Condensed Light" panose="02000000000000000000" pitchFamily="2" charset="0"/>
                <a:ea typeface="Roboto Condensed Light" panose="02000000000000000000" pitchFamily="2" charset="0"/>
              </a:rPr>
              <a:t>1 – </a:t>
            </a:r>
            <a:r>
              <a:rPr lang="en-US" dirty="0" smtClean="0">
                <a:solidFill>
                  <a:prstClr val="black">
                    <a:lumMod val="90000"/>
                    <a:lumOff val="10000"/>
                  </a:prstClr>
                </a:solidFill>
                <a:latin typeface="Roboto Condensed Light" panose="02000000000000000000" pitchFamily="2" charset="0"/>
                <a:ea typeface="Roboto Condensed Light" panose="02000000000000000000" pitchFamily="2" charset="0"/>
              </a:rPr>
              <a:t>Forms of Government &amp; Constitutional Framework</a:t>
            </a:r>
            <a:endParaRPr lang="en-US" dirty="0">
              <a:solidFill>
                <a:prstClr val="black">
                  <a:lumMod val="90000"/>
                  <a:lumOff val="10000"/>
                </a:prst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prstClr val="black">
                    <a:lumMod val="90000"/>
                    <a:lumOff val="10000"/>
                  </a:prstClr>
                </a:solidFill>
              </a:rPr>
              <a:pPr/>
              <a:t>‹#›</a:t>
            </a:fld>
            <a:endParaRPr lang="en-US" b="1" dirty="0">
              <a:solidFill>
                <a:prstClr val="black">
                  <a:lumMod val="90000"/>
                  <a:lumOff val="10000"/>
                </a:prstClr>
              </a:solidFill>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03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6525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805712" y="1935571"/>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261765" y="1510755"/>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422429" y="86710"/>
            <a:ext cx="2638766" cy="802290"/>
          </a:xfrm>
          <a:prstGeom prst="rect">
            <a:avLst/>
          </a:prstGeom>
        </p:spPr>
      </p:pic>
    </p:spTree>
    <p:extLst>
      <p:ext uri="{BB962C8B-B14F-4D97-AF65-F5344CB8AC3E}">
        <p14:creationId xmlns:p14="http://schemas.microsoft.com/office/powerpoint/2010/main" val="4133570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err="1" smtClean="0">
                <a:solidFill>
                  <a:srgbClr val="212121"/>
                </a:solidFill>
              </a:rPr>
              <a:t>Darshan</a:t>
            </a:r>
            <a:r>
              <a:rPr lang="en-US" sz="1600" dirty="0" smtClean="0">
                <a:solidFill>
                  <a:srgbClr val="212121"/>
                </a:solidFill>
              </a:rPr>
              <a:t> Institute </a:t>
            </a:r>
            <a:r>
              <a:rPr lang="en-US" sz="1600" dirty="0">
                <a:solidFill>
                  <a:srgbClr val="212121"/>
                </a:solidFill>
              </a:rPr>
              <a:t>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smtClean="0"/>
              <a:t>DU </a:t>
            </a:r>
            <a:r>
              <a:rPr lang="en-US" dirty="0"/>
              <a:t># Subject Code</a:t>
            </a:r>
          </a:p>
        </p:txBody>
      </p:sp>
      <p:pic>
        <p:nvPicPr>
          <p:cNvPr id="20" name="Picture 19">
            <a:extLst>
              <a:ext uri="{FF2B5EF4-FFF2-40B4-BE49-F238E27FC236}">
                <a16:creationId xmlns:a16="http://schemas.microsoft.com/office/drawing/2014/main" xmlns="" id="{E0042908-6588-4C7A-9615-8D5899E8A9FA}"/>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4383" t="-16142" r="-144383" b="22103"/>
          <a:stretch/>
        </p:blipFill>
        <p:spPr>
          <a:xfrm>
            <a:off x="1926693" y="3939839"/>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 id="{3C805A05-DDF6-4BA6-8EDB-D97128A43BFF}"/>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7" name="Picture 6"/>
          <p:cNvPicPr>
            <a:picLocks noChangeAspect="1"/>
          </p:cNvPicPr>
          <p:nvPr userDrawn="1"/>
        </p:nvPicPr>
        <p:blipFill>
          <a:blip r:embed="rId10"/>
          <a:stretch>
            <a:fillRect/>
          </a:stretch>
        </p:blipFill>
        <p:spPr>
          <a:xfrm>
            <a:off x="8966433" y="276237"/>
            <a:ext cx="2935170" cy="957599"/>
          </a:xfrm>
          <a:prstGeom prst="rect">
            <a:avLst/>
          </a:prstGeom>
        </p:spPr>
      </p:pic>
    </p:spTree>
    <p:extLst>
      <p:ext uri="{BB962C8B-B14F-4D97-AF65-F5344CB8AC3E}">
        <p14:creationId xmlns:p14="http://schemas.microsoft.com/office/powerpoint/2010/main" val="3770285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Prof. </a:t>
            </a:r>
            <a:r>
              <a:rPr lang="en-US" dirty="0" err="1" smtClean="0">
                <a:solidFill>
                  <a:srgbClr val="212121">
                    <a:lumMod val="90000"/>
                    <a:lumOff val="10000"/>
                  </a:srgbClr>
                </a:solidFill>
                <a:latin typeface="Roboto Condensed Light" panose="02000000000000000000" pitchFamily="2" charset="0"/>
                <a:ea typeface="Roboto Condensed Light" panose="02000000000000000000" pitchFamily="2" charset="0"/>
              </a:rPr>
              <a:t>Ketan</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 </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R </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Abhani</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#3130006 (PS)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rgbClr val="212121">
                    <a:lumMod val="90000"/>
                    <a:lumOff val="10000"/>
                  </a:srgbClr>
                </a:solidFill>
              </a:rPr>
              <a:pPr/>
              <a:t>‹#›</a:t>
            </a:fld>
            <a:endParaRPr lang="en-US" b="1" dirty="0">
              <a:solidFill>
                <a:srgbClr val="212121">
                  <a:lumMod val="90000"/>
                  <a:lumOff val="10000"/>
                </a:srgbClr>
              </a:solidFill>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090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Rounded Corners 9">
            <a:extLst>
              <a:ext uri="{FF2B5EF4-FFF2-40B4-BE49-F238E27FC236}">
                <a16:creationId xmlns="" xmlns:a16="http://schemas.microsoft.com/office/drawing/2014/main" id="{819D778C-DC07-4C1F-8054-61598ABBF193}"/>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ate Placeholder 1">
            <a:extLst>
              <a:ext uri="{FF2B5EF4-FFF2-40B4-BE49-F238E27FC236}">
                <a16:creationId xmlns="" xmlns:a16="http://schemas.microsoft.com/office/drawing/2014/main" id="{B33B79A2-1B89-4FBF-8285-D6405C41CF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Deepraj Patadia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3" name="Slide Number Placeholder 3">
            <a:extLst>
              <a:ext uri="{FF2B5EF4-FFF2-40B4-BE49-F238E27FC236}">
                <a16:creationId xmlns="" xmlns:a16="http://schemas.microsoft.com/office/drawing/2014/main" id="{5E87AE36-AD90-48FE-B283-5520F8FD5909}"/>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14" name="Title 1">
            <a:extLst>
              <a:ext uri="{FF2B5EF4-FFF2-40B4-BE49-F238E27FC236}">
                <a16:creationId xmlns="" xmlns:a16="http://schemas.microsoft.com/office/drawing/2014/main" id="{AEEDD05E-BB00-4E1D-893D-80FB13A36C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endParaRPr lang="en-US" dirty="0"/>
          </a:p>
        </p:txBody>
      </p:sp>
      <p:sp>
        <p:nvSpPr>
          <p:cNvPr id="17" name="Footer Placeholder 2">
            <a:extLst>
              <a:ext uri="{FF2B5EF4-FFF2-40B4-BE49-F238E27FC236}">
                <a16:creationId xmlns="" xmlns:a16="http://schemas.microsoft.com/office/drawing/2014/main" id="{9EE95B0E-511D-4BA9-BDFD-952767349BA7}"/>
              </a:ext>
            </a:extLst>
          </p:cNvPr>
          <p:cNvSpPr txBox="1">
            <a:spLocks/>
          </p:cNvSpPr>
          <p:nvPr userDrawn="1"/>
        </p:nvSpPr>
        <p:spPr>
          <a:xfrm>
            <a:off x="4038600" y="6604000"/>
            <a:ext cx="4987834"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2301DU005 </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(IKS)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Ancient The Vedas Corpus &amp; Psychological States (Yoga)</a:t>
            </a:r>
          </a:p>
        </p:txBody>
      </p:sp>
    </p:spTree>
    <p:extLst>
      <p:ext uri="{BB962C8B-B14F-4D97-AF65-F5344CB8AC3E}">
        <p14:creationId xmlns:p14="http://schemas.microsoft.com/office/powerpoint/2010/main" val="346663331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Prof. </a:t>
            </a:r>
            <a:r>
              <a:rPr lang="en-US" dirty="0" err="1" smtClean="0">
                <a:solidFill>
                  <a:srgbClr val="212121">
                    <a:lumMod val="90000"/>
                    <a:lumOff val="10000"/>
                  </a:srgbClr>
                </a:solidFill>
                <a:latin typeface="Roboto Condensed Light" panose="02000000000000000000" pitchFamily="2" charset="0"/>
                <a:ea typeface="Roboto Condensed Light" panose="02000000000000000000" pitchFamily="2" charset="0"/>
              </a:rPr>
              <a:t>Ketan</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 R Abhani</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#3130006 (PS)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rgbClr val="212121">
                    <a:lumMod val="90000"/>
                    <a:lumOff val="10000"/>
                  </a:srgbClr>
                </a:solidFill>
              </a:rPr>
              <a:pPr/>
              <a:t>‹#›</a:t>
            </a:fld>
            <a:endParaRPr lang="en-US" b="1" dirty="0">
              <a:solidFill>
                <a:srgbClr val="212121">
                  <a:lumMod val="90000"/>
                  <a:lumOff val="10000"/>
                </a:srgbClr>
              </a:solidFill>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575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Prof. </a:t>
            </a:r>
            <a:r>
              <a:rPr lang="en-US" dirty="0" err="1" smtClean="0">
                <a:solidFill>
                  <a:srgbClr val="212121">
                    <a:lumMod val="90000"/>
                    <a:lumOff val="10000"/>
                  </a:srgbClr>
                </a:solidFill>
                <a:latin typeface="Roboto Condensed Light" panose="02000000000000000000" pitchFamily="2" charset="0"/>
                <a:ea typeface="Roboto Condensed Light" panose="02000000000000000000" pitchFamily="2" charset="0"/>
              </a:rPr>
              <a:t>Ketan</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 R Abhani</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#3130006 (PS)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rgbClr val="212121">
                    <a:lumMod val="90000"/>
                    <a:lumOff val="10000"/>
                  </a:srgbClr>
                </a:solidFill>
              </a:rPr>
              <a:pPr/>
              <a:t>‹#›</a:t>
            </a:fld>
            <a:endParaRPr lang="en-US" b="1" dirty="0">
              <a:solidFill>
                <a:srgbClr val="212121">
                  <a:lumMod val="90000"/>
                  <a:lumOff val="10000"/>
                </a:srgbClr>
              </a:solidFill>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8616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xmlns=""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xmlns=""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Tree>
    <p:extLst>
      <p:ext uri="{BB962C8B-B14F-4D97-AF65-F5344CB8AC3E}">
        <p14:creationId xmlns:p14="http://schemas.microsoft.com/office/powerpoint/2010/main" val="41202277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Prof. </a:t>
            </a:r>
            <a:r>
              <a:rPr lang="en-US" dirty="0" err="1" smtClean="0">
                <a:solidFill>
                  <a:srgbClr val="212121">
                    <a:lumMod val="90000"/>
                    <a:lumOff val="10000"/>
                  </a:srgbClr>
                </a:solidFill>
                <a:latin typeface="Roboto Condensed Light" panose="02000000000000000000" pitchFamily="2" charset="0"/>
                <a:ea typeface="Roboto Condensed Light" panose="02000000000000000000" pitchFamily="2" charset="0"/>
              </a:rPr>
              <a:t>Ketan</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 R Abhani</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#3130006 (PS)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rgbClr val="212121">
                    <a:lumMod val="90000"/>
                    <a:lumOff val="10000"/>
                  </a:srgbClr>
                </a:solidFill>
              </a:rPr>
              <a:pPr/>
              <a:t>‹#›</a:t>
            </a:fld>
            <a:endParaRPr lang="en-US" b="1" dirty="0">
              <a:solidFill>
                <a:srgbClr val="212121">
                  <a:lumMod val="90000"/>
                  <a:lumOff val="10000"/>
                </a:srgbClr>
              </a:solidFill>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xmlns=""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154580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Prof. </a:t>
            </a:r>
            <a:r>
              <a:rPr lang="en-US" dirty="0" err="1" smtClean="0">
                <a:solidFill>
                  <a:srgbClr val="212121">
                    <a:lumMod val="90000"/>
                    <a:lumOff val="10000"/>
                  </a:srgbClr>
                </a:solidFill>
                <a:latin typeface="Roboto Condensed Light" panose="02000000000000000000" pitchFamily="2" charset="0"/>
                <a:ea typeface="Roboto Condensed Light" panose="02000000000000000000" pitchFamily="2" charset="0"/>
              </a:rPr>
              <a:t>Ketan</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 R Abhani</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#3130006 (PS)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rgbClr val="212121">
                    <a:lumMod val="90000"/>
                    <a:lumOff val="10000"/>
                  </a:srgbClr>
                </a:solidFill>
              </a:rPr>
              <a:pPr/>
              <a:t>‹#›</a:t>
            </a:fld>
            <a:endParaRPr lang="en-US" b="1" dirty="0">
              <a:solidFill>
                <a:srgbClr val="212121">
                  <a:lumMod val="90000"/>
                  <a:lumOff val="10000"/>
                </a:srgbClr>
              </a:solidFill>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xmlns=""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6534441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Prof. </a:t>
            </a:r>
            <a:r>
              <a:rPr lang="en-US" dirty="0" err="1" smtClean="0">
                <a:solidFill>
                  <a:srgbClr val="212121">
                    <a:lumMod val="90000"/>
                    <a:lumOff val="10000"/>
                  </a:srgbClr>
                </a:solidFill>
                <a:latin typeface="Roboto Condensed Light" panose="02000000000000000000" pitchFamily="2" charset="0"/>
                <a:ea typeface="Roboto Condensed Light" panose="02000000000000000000" pitchFamily="2" charset="0"/>
              </a:rPr>
              <a:t>Ketan</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 R Abhani</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#3130006 (PS)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rgbClr val="212121">
                    <a:lumMod val="90000"/>
                    <a:lumOff val="10000"/>
                  </a:srgbClr>
                </a:solidFill>
              </a:rPr>
              <a:pPr/>
              <a:t>‹#›</a:t>
            </a:fld>
            <a:endParaRPr lang="en-US" b="1" dirty="0">
              <a:solidFill>
                <a:srgbClr val="212121">
                  <a:lumMod val="90000"/>
                  <a:lumOff val="10000"/>
                </a:srgbClr>
              </a:solidFill>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xmlns=""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7531033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30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1469126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solidFill>
                  <a:srgbClr val="212121"/>
                </a:solidFill>
              </a:rPr>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xmlns=""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p:cNvPicPr>
            <a:picLocks noChangeAspect="1"/>
          </p:cNvPicPr>
          <p:nvPr userDrawn="1"/>
        </p:nvPicPr>
        <p:blipFill>
          <a:blip r:embed="rId10"/>
          <a:stretch>
            <a:fillRect/>
          </a:stretch>
        </p:blipFill>
        <p:spPr>
          <a:xfrm>
            <a:off x="8966433" y="276237"/>
            <a:ext cx="2935170" cy="957599"/>
          </a:xfrm>
          <a:prstGeom prst="rect">
            <a:avLst/>
          </a:prstGeom>
        </p:spPr>
      </p:pic>
    </p:spTree>
    <p:extLst>
      <p:ext uri="{BB962C8B-B14F-4D97-AF65-F5344CB8AC3E}">
        <p14:creationId xmlns:p14="http://schemas.microsoft.com/office/powerpoint/2010/main" val="1668059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solidFill>
                  <a:srgbClr val="212121"/>
                </a:solidFill>
              </a:rPr>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xmlns=""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949424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 xmlns:a16="http://schemas.microsoft.com/office/drawing/2014/main" id="{8356C418-17D6-4697-8856-5F7FEACD43D9}"/>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Rounded Corners 9">
            <a:extLst>
              <a:ext uri="{FF2B5EF4-FFF2-40B4-BE49-F238E27FC236}">
                <a16:creationId xmlns="" xmlns:a16="http://schemas.microsoft.com/office/drawing/2014/main" id="{AE6D66E0-0F47-4A48-9FD6-38904600BD9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1">
            <a:extLst>
              <a:ext uri="{FF2B5EF4-FFF2-40B4-BE49-F238E27FC236}">
                <a16:creationId xmlns="" xmlns:a16="http://schemas.microsoft.com/office/drawing/2014/main" id="{557C209F-51D2-432F-ABB1-45AF75BBDE5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Deepraj Patadia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2" name="Slide Number Placeholder 3">
            <a:extLst>
              <a:ext uri="{FF2B5EF4-FFF2-40B4-BE49-F238E27FC236}">
                <a16:creationId xmlns="" xmlns:a16="http://schemas.microsoft.com/office/drawing/2014/main" id="{EAB4CBB3-4495-459D-A96F-3E249E168E1A}"/>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13" name="Title 1">
            <a:extLst>
              <a:ext uri="{FF2B5EF4-FFF2-40B4-BE49-F238E27FC236}">
                <a16:creationId xmlns="" xmlns:a16="http://schemas.microsoft.com/office/drawing/2014/main" id="{F17D6F20-9DD5-4D3A-B4C8-A6F015FED53A}"/>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endParaRPr lang="en-US" dirty="0"/>
          </a:p>
        </p:txBody>
      </p:sp>
      <p:sp>
        <p:nvSpPr>
          <p:cNvPr id="15" name="Footer Placeholder 2">
            <a:extLst>
              <a:ext uri="{FF2B5EF4-FFF2-40B4-BE49-F238E27FC236}">
                <a16:creationId xmlns="" xmlns:a16="http://schemas.microsoft.com/office/drawing/2014/main" id="{B5833BE7-E886-4A6F-BA56-88EA7C492BD9}"/>
              </a:ext>
            </a:extLst>
          </p:cNvPr>
          <p:cNvSpPr txBox="1">
            <a:spLocks/>
          </p:cNvSpPr>
          <p:nvPr userDrawn="1"/>
        </p:nvSpPr>
        <p:spPr>
          <a:xfrm>
            <a:off x="3236323" y="6602874"/>
            <a:ext cx="5719355" cy="2545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 2301DU005 (IKS)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Ancient The Vedas Corpus &amp; Psychological States (Yoga)</a:t>
            </a:r>
          </a:p>
        </p:txBody>
      </p:sp>
    </p:spTree>
    <p:extLst>
      <p:ext uri="{BB962C8B-B14F-4D97-AF65-F5344CB8AC3E}">
        <p14:creationId xmlns:p14="http://schemas.microsoft.com/office/powerpoint/2010/main" val="420276124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solidFill>
                  <a:srgbClr val="212121"/>
                </a:solidFill>
              </a:rPr>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249587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solidFill>
                  <a:srgbClr val="212121"/>
                </a:solidFill>
              </a:rPr>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41415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solidFill>
                  <a:srgbClr val="212121"/>
                </a:solidFill>
              </a:rPr>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3001988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solidFill>
                  <a:srgbClr val="212121"/>
                </a:solidFill>
              </a:rPr>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0465527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solidFill>
                  <a:srgbClr val="212121"/>
                </a:solidFill>
              </a:rPr>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70307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solidFill>
                  <a:srgbClr val="212121"/>
                </a:solidFill>
              </a:rPr>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628898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solidFill>
                  <a:srgbClr val="212121"/>
                </a:solidFill>
              </a:rPr>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9518141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solidFill>
                  <a:srgbClr val="212121"/>
                </a:solidFill>
              </a:rPr>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xmlns=""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9243331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solidFill>
                  <a:srgbClr val="212121"/>
                </a:solidFill>
              </a:rPr>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solidFill>
                <a:srgbClr val="212121"/>
              </a:solidFill>
            </a:endParaRPr>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8586250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Prof. </a:t>
            </a:r>
            <a:r>
              <a:rPr lang="en-US" dirty="0" err="1" smtClean="0">
                <a:solidFill>
                  <a:srgbClr val="212121">
                    <a:lumMod val="90000"/>
                    <a:lumOff val="10000"/>
                  </a:srgbClr>
                </a:solidFill>
                <a:latin typeface="Roboto Condensed Light" panose="02000000000000000000" pitchFamily="2" charset="0"/>
                <a:ea typeface="Roboto Condensed Light" panose="02000000000000000000" pitchFamily="2" charset="0"/>
              </a:rPr>
              <a:t>Deepraj</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 K. Patadia</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810001" y="6604000"/>
            <a:ext cx="457199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#2101CV702 (DSS)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Ch. - </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1 – </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Load Combination &amp; Connections</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rgbClr val="212121">
                    <a:lumMod val="90000"/>
                    <a:lumOff val="10000"/>
                  </a:srgbClr>
                </a:solidFill>
              </a:rPr>
              <a:pPr/>
              <a:t>‹#›</a:t>
            </a:fld>
            <a:endParaRPr lang="en-US" b="1" dirty="0">
              <a:solidFill>
                <a:srgbClr val="212121">
                  <a:lumMod val="90000"/>
                  <a:lumOff val="10000"/>
                </a:srgbClr>
              </a:solidFill>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118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endParaRPr lang="en-US" dirty="0"/>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 xmlns:a16="http://schemas.microsoft.com/office/drawing/2014/main" id="{4687C7B7-5AC0-4DE5-8CD4-EF33EEB726F9}"/>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Rounded Corners 14">
            <a:extLst>
              <a:ext uri="{FF2B5EF4-FFF2-40B4-BE49-F238E27FC236}">
                <a16:creationId xmlns="" xmlns:a16="http://schemas.microsoft.com/office/drawing/2014/main" id="{5D36DEDC-A03A-4FB3-981B-EACD27F0099A}"/>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1">
            <a:extLst>
              <a:ext uri="{FF2B5EF4-FFF2-40B4-BE49-F238E27FC236}">
                <a16:creationId xmlns="" xmlns:a16="http://schemas.microsoft.com/office/drawing/2014/main" id="{B37ADC3C-5CE4-47E5-B3E4-F5AA30CE6FBC}"/>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Deepraj Patadia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2" name="Slide Number Placeholder 3">
            <a:extLst>
              <a:ext uri="{FF2B5EF4-FFF2-40B4-BE49-F238E27FC236}">
                <a16:creationId xmlns="" xmlns:a16="http://schemas.microsoft.com/office/drawing/2014/main" id="{9EF3929F-3580-42C6-98B9-4C82E6F543A0}"/>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13" name="Footer Placeholder 2">
            <a:extLst>
              <a:ext uri="{FF2B5EF4-FFF2-40B4-BE49-F238E27FC236}">
                <a16:creationId xmlns="" xmlns:a16="http://schemas.microsoft.com/office/drawing/2014/main" id="{9B035379-EE99-4E3B-A1F4-421A850DC33E}"/>
              </a:ext>
            </a:extLst>
          </p:cNvPr>
          <p:cNvSpPr txBox="1">
            <a:spLocks/>
          </p:cNvSpPr>
          <p:nvPr userDrawn="1"/>
        </p:nvSpPr>
        <p:spPr>
          <a:xfrm>
            <a:off x="4038599" y="6604000"/>
            <a:ext cx="4935583"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2301DU005 </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(IKS)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Ancient The Vedas Corpus &amp; Psychological States (Yoga)</a:t>
            </a:r>
          </a:p>
        </p:txBody>
      </p:sp>
    </p:spTree>
    <p:extLst>
      <p:ext uri="{BB962C8B-B14F-4D97-AF65-F5344CB8AC3E}">
        <p14:creationId xmlns:p14="http://schemas.microsoft.com/office/powerpoint/2010/main" val="34686285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Without Logo">
    <p:spTree>
      <p:nvGrpSpPr>
        <p:cNvPr id="1" name=""/>
        <p:cNvGrpSpPr/>
        <p:nvPr/>
      </p:nvGrpSpPr>
      <p:grpSpPr>
        <a:xfrm>
          <a:off x="0" y="0"/>
          <a:ext cx="0" cy="0"/>
          <a:chOff x="0" y="0"/>
          <a:chExt cx="0" cy="0"/>
        </a:xfrm>
      </p:grpSpPr>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 xmlns:a16="http://schemas.microsoft.com/office/drawing/2014/main" id="{AE6D66E0-0F47-4A48-9FD6-38904600BD9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1">
            <a:extLst>
              <a:ext uri="{FF2B5EF4-FFF2-40B4-BE49-F238E27FC236}">
                <a16:creationId xmlns="" xmlns:a16="http://schemas.microsoft.com/office/drawing/2014/main" id="{557C209F-51D2-432F-ABB1-45AF75BBDE5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Deepraj Patadia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2" name="Slide Number Placeholder 3">
            <a:extLst>
              <a:ext uri="{FF2B5EF4-FFF2-40B4-BE49-F238E27FC236}">
                <a16:creationId xmlns="" xmlns:a16="http://schemas.microsoft.com/office/drawing/2014/main" id="{EAB4CBB3-4495-459D-A96F-3E249E168E1A}"/>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13" name="Title 1">
            <a:extLst>
              <a:ext uri="{FF2B5EF4-FFF2-40B4-BE49-F238E27FC236}">
                <a16:creationId xmlns="" xmlns:a16="http://schemas.microsoft.com/office/drawing/2014/main" id="{F17D6F20-9DD5-4D3A-B4C8-A6F015FED53A}"/>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endParaRPr lang="en-US" dirty="0"/>
          </a:p>
        </p:txBody>
      </p:sp>
      <p:sp>
        <p:nvSpPr>
          <p:cNvPr id="15" name="Footer Placeholder 2">
            <a:extLst>
              <a:ext uri="{FF2B5EF4-FFF2-40B4-BE49-F238E27FC236}">
                <a16:creationId xmlns="" xmlns:a16="http://schemas.microsoft.com/office/drawing/2014/main" id="{B5833BE7-E886-4A6F-BA56-88EA7C492BD9}"/>
              </a:ext>
            </a:extLst>
          </p:cNvPr>
          <p:cNvSpPr txBox="1">
            <a:spLocks/>
          </p:cNvSpPr>
          <p:nvPr userDrawn="1"/>
        </p:nvSpPr>
        <p:spPr>
          <a:xfrm>
            <a:off x="4038600" y="6604000"/>
            <a:ext cx="5013960"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2301DU005 </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(IKS)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Ancient The Vedas Corpus &amp; Psychological States (Yoga)</a:t>
            </a:r>
          </a:p>
        </p:txBody>
      </p:sp>
      <p:sp>
        <p:nvSpPr>
          <p:cNvPr id="17" name="Content Placeholder 2">
            <a:extLst>
              <a:ext uri="{FF2B5EF4-FFF2-40B4-BE49-F238E27FC236}">
                <a16:creationId xmlns="" xmlns:a16="http://schemas.microsoft.com/office/drawing/2014/main" id="{5C3B0896-5686-4012-A126-C2A893005847}"/>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893336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Rounded Corners 8">
            <a:extLst>
              <a:ext uri="{FF2B5EF4-FFF2-40B4-BE49-F238E27FC236}">
                <a16:creationId xmlns="" xmlns:a16="http://schemas.microsoft.com/office/drawing/2014/main" id="{804B5488-1666-4520-90AD-9D0E646A24E1}"/>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1">
            <a:extLst>
              <a:ext uri="{FF2B5EF4-FFF2-40B4-BE49-F238E27FC236}">
                <a16:creationId xmlns="" xmlns:a16="http://schemas.microsoft.com/office/drawing/2014/main" id="{D780C998-2479-430C-B058-56389ADE0B18}"/>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Deepraj Patadia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8" name="Slide Number Placeholder 3">
            <a:extLst>
              <a:ext uri="{FF2B5EF4-FFF2-40B4-BE49-F238E27FC236}">
                <a16:creationId xmlns="" xmlns:a16="http://schemas.microsoft.com/office/drawing/2014/main" id="{AE0B46A7-30F5-4D0F-B607-55FF3B8933C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10" name="Footer Placeholder 2">
            <a:extLst>
              <a:ext uri="{FF2B5EF4-FFF2-40B4-BE49-F238E27FC236}">
                <a16:creationId xmlns="" xmlns:a16="http://schemas.microsoft.com/office/drawing/2014/main" id="{4D902580-F303-41CA-822D-5282A2ECEDBF}"/>
              </a:ext>
            </a:extLst>
          </p:cNvPr>
          <p:cNvSpPr txBox="1">
            <a:spLocks/>
          </p:cNvSpPr>
          <p:nvPr userDrawn="1"/>
        </p:nvSpPr>
        <p:spPr>
          <a:xfrm>
            <a:off x="4038599" y="6604000"/>
            <a:ext cx="49617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2301DU005 </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(IKS)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Ancient The Vedas Corpus &amp; Psychological States (</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Yoga)1</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97197250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TL">
    <p:spTree>
      <p:nvGrpSpPr>
        <p:cNvPr id="1" name=""/>
        <p:cNvGrpSpPr/>
        <p:nvPr/>
      </p:nvGrpSpPr>
      <p:grpSpPr>
        <a:xfrm>
          <a:off x="0" y="0"/>
          <a:ext cx="0" cy="0"/>
          <a:chOff x="0" y="0"/>
          <a:chExt cx="0" cy="0"/>
        </a:xfrm>
      </p:grpSpPr>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 xmlns:a16="http://schemas.microsoft.com/office/drawing/2014/main" id="{1AA5C57A-F840-488A-AACF-E658D398FCEC}"/>
              </a:ext>
            </a:extLst>
          </p:cNvPr>
          <p:cNvGrpSpPr/>
          <p:nvPr userDrawn="1"/>
        </p:nvGrpSpPr>
        <p:grpSpPr>
          <a:xfrm>
            <a:off x="10353915" y="5980196"/>
            <a:ext cx="1649043" cy="501287"/>
            <a:chOff x="10721798" y="852808"/>
            <a:chExt cx="1339023" cy="407045"/>
          </a:xfrm>
        </p:grpSpPr>
        <p:pic>
          <p:nvPicPr>
            <p:cNvPr id="15" name="Picture 14">
              <a:extLst>
                <a:ext uri="{FF2B5EF4-FFF2-40B4-BE49-F238E27FC236}">
                  <a16:creationId xmlns=""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Rounded Corners 8">
            <a:extLst>
              <a:ext uri="{FF2B5EF4-FFF2-40B4-BE49-F238E27FC236}">
                <a16:creationId xmlns="" xmlns:a16="http://schemas.microsoft.com/office/drawing/2014/main" id="{804B5488-1666-4520-90AD-9D0E646A24E1}"/>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1">
            <a:extLst>
              <a:ext uri="{FF2B5EF4-FFF2-40B4-BE49-F238E27FC236}">
                <a16:creationId xmlns="" xmlns:a16="http://schemas.microsoft.com/office/drawing/2014/main" id="{D780C998-2479-430C-B058-56389ADE0B18}"/>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Deepraj Patadia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8" name="Slide Number Placeholder 3">
            <a:extLst>
              <a:ext uri="{FF2B5EF4-FFF2-40B4-BE49-F238E27FC236}">
                <a16:creationId xmlns="" xmlns:a16="http://schemas.microsoft.com/office/drawing/2014/main" id="{AE0B46A7-30F5-4D0F-B607-55FF3B8933C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10" name="Footer Placeholder 2">
            <a:extLst>
              <a:ext uri="{FF2B5EF4-FFF2-40B4-BE49-F238E27FC236}">
                <a16:creationId xmlns="" xmlns:a16="http://schemas.microsoft.com/office/drawing/2014/main" id="{4D902580-F303-41CA-822D-5282A2ECEDBF}"/>
              </a:ext>
            </a:extLst>
          </p:cNvPr>
          <p:cNvSpPr txBox="1">
            <a:spLocks/>
          </p:cNvSpPr>
          <p:nvPr userDrawn="1"/>
        </p:nvSpPr>
        <p:spPr>
          <a:xfrm>
            <a:off x="4038600" y="6604000"/>
            <a:ext cx="492252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 2301DU005 (IKS) </a:t>
            </a:r>
            <a:r>
              <a:rPr lang="en-US" dirty="0" smtClean="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 Ancient The Vedas Corpus &amp; Psychological States (Yoga)</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05854950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Rounded Corners 5">
            <a:extLst>
              <a:ext uri="{FF2B5EF4-FFF2-40B4-BE49-F238E27FC236}">
                <a16:creationId xmlns="" xmlns:a16="http://schemas.microsoft.com/office/drawing/2014/main" id="{E3C4FBC9-8939-4B0B-B352-29C8568B9FFD}"/>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1">
            <a:extLst>
              <a:ext uri="{FF2B5EF4-FFF2-40B4-BE49-F238E27FC236}">
                <a16:creationId xmlns="" xmlns:a16="http://schemas.microsoft.com/office/drawing/2014/main" id="{6B248AD3-FD53-4BD3-A782-DC76BCADDE5E}"/>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Deepraj Patadia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8" name="Slide Number Placeholder 3">
            <a:extLst>
              <a:ext uri="{FF2B5EF4-FFF2-40B4-BE49-F238E27FC236}">
                <a16:creationId xmlns="" xmlns:a16="http://schemas.microsoft.com/office/drawing/2014/main" id="{828C120E-804D-4567-8208-8C8A8B294EE8}"/>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9" name="Footer Placeholder 2">
            <a:extLst>
              <a:ext uri="{FF2B5EF4-FFF2-40B4-BE49-F238E27FC236}">
                <a16:creationId xmlns="" xmlns:a16="http://schemas.microsoft.com/office/drawing/2014/main" id="{C30E69A0-4F1E-4849-9287-3528319B5345}"/>
              </a:ext>
            </a:extLst>
          </p:cNvPr>
          <p:cNvSpPr txBox="1">
            <a:spLocks/>
          </p:cNvSpPr>
          <p:nvPr userDrawn="1"/>
        </p:nvSpPr>
        <p:spPr>
          <a:xfrm>
            <a:off x="4038600" y="6604000"/>
            <a:ext cx="494864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a:t>
            </a:r>
            <a:r>
              <a:rPr lang="en-US"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2301DU005 </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(IKS)   </a:t>
            </a:r>
            <a:r>
              <a:rPr lang="en-US" dirty="0">
                <a:solidFill>
                  <a:srgbClr val="212121">
                    <a:lumMod val="90000"/>
                    <a:lumOff val="10000"/>
                  </a:srgbClr>
                </a:solidFill>
                <a:latin typeface="Wingdings" panose="05000000000000000000" pitchFamily="2" charset="2"/>
                <a:ea typeface="Roboto Condensed Light" panose="02000000000000000000" pitchFamily="2" charset="0"/>
              </a:rPr>
              <a:t></a:t>
            </a:r>
            <a:r>
              <a:rPr lang="en-US" dirty="0">
                <a:solidFill>
                  <a:srgbClr val="212121">
                    <a:lumMod val="90000"/>
                    <a:lumOff val="10000"/>
                  </a:srgbClr>
                </a:solidFill>
                <a:latin typeface="Roboto Condensed Light" panose="02000000000000000000" pitchFamily="2" charset="0"/>
                <a:ea typeface="Roboto Condensed Light" panose="02000000000000000000" pitchFamily="2" charset="0"/>
              </a:rPr>
              <a:t> Ancient The Vedas Corpus &amp; Psychological States (Yoga)</a:t>
            </a:r>
          </a:p>
        </p:txBody>
      </p:sp>
    </p:spTree>
    <p:extLst>
      <p:ext uri="{BB962C8B-B14F-4D97-AF65-F5344CB8AC3E}">
        <p14:creationId xmlns:p14="http://schemas.microsoft.com/office/powerpoint/2010/main" val="320624780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theme" Target="../theme/theme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dirty="0"/>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79" r:id="rId1"/>
    <p:sldLayoutId id="2147483671" r:id="rId2"/>
    <p:sldLayoutId id="2147483670" r:id="rId3"/>
    <p:sldLayoutId id="2147483687" r:id="rId4"/>
    <p:sldLayoutId id="2147483688" r:id="rId5"/>
    <p:sldLayoutId id="2147483692" r:id="rId6"/>
    <p:sldLayoutId id="2147483672" r:id="rId7"/>
    <p:sldLayoutId id="2147483693" r:id="rId8"/>
    <p:sldLayoutId id="2147483689" r:id="rId9"/>
    <p:sldLayoutId id="2147483690" r:id="rId10"/>
    <p:sldLayoutId id="2147483673" r:id="rId11"/>
    <p:sldLayoutId id="214748369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C8FA-443D-4822-8CA5-2AA8B08CB812}" type="datetimeFigureOut">
              <a:rPr lang="en-IN" smtClean="0">
                <a:solidFill>
                  <a:prstClr val="black">
                    <a:tint val="75000"/>
                  </a:prstClr>
                </a:solidFill>
              </a:rPr>
              <a:pPr/>
              <a:t>02-08-2024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24299-9764-42B9-AB3B-971E9EC4304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9792348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solidFill>
                  <a:srgbClr val="212121">
                    <a:tint val="75000"/>
                  </a:srgbClr>
                </a:solidFill>
              </a:rPr>
              <a:pPr/>
              <a:t>8/2/2024</a:t>
            </a:fld>
            <a:endParaRPr lang="en-US">
              <a:solidFill>
                <a:srgbClr val="212121">
                  <a:tint val="75000"/>
                </a:srgbClr>
              </a:solidFill>
            </a:endParaRPr>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212121">
                  <a:tint val="75000"/>
                </a:srgbClr>
              </a:solidFill>
            </a:endParaRPr>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solidFill>
                  <a:srgbClr val="212121">
                    <a:tint val="75000"/>
                  </a:srgbClr>
                </a:solidFill>
              </a:rPr>
              <a:pPr/>
              <a:t>‹#›</a:t>
            </a:fld>
            <a:endParaRPr lang="en-US">
              <a:solidFill>
                <a:srgbClr val="212121">
                  <a:tint val="75000"/>
                </a:srgbClr>
              </a:solidFill>
            </a:endParaRPr>
          </a:p>
        </p:txBody>
      </p:sp>
    </p:spTree>
    <p:extLst>
      <p:ext uri="{BB962C8B-B14F-4D97-AF65-F5344CB8AC3E}">
        <p14:creationId xmlns:p14="http://schemas.microsoft.com/office/powerpoint/2010/main" val="9271068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6.gif=w1080"/><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5552CC84-22B8-4A73-8C03-84C06D1D2750}"/>
              </a:ext>
            </a:extLst>
          </p:cNvPr>
          <p:cNvSpPr>
            <a:spLocks noGrp="1"/>
          </p:cNvSpPr>
          <p:nvPr>
            <p:ph type="ctrTitle"/>
          </p:nvPr>
        </p:nvSpPr>
        <p:spPr>
          <a:xfrm>
            <a:off x="623122" y="1537380"/>
            <a:ext cx="11042406" cy="3041502"/>
          </a:xfrm>
        </p:spPr>
        <p:txBody>
          <a:bodyPr/>
          <a:lstStyle/>
          <a:p>
            <a:r>
              <a:rPr lang="en-US" sz="5400" b="0" dirty="0" smtClean="0">
                <a:solidFill>
                  <a:srgbClr val="212121">
                    <a:lumMod val="90000"/>
                    <a:lumOff val="10000"/>
                  </a:srgbClr>
                </a:solidFill>
                <a:latin typeface="Roboto Condensed Light" panose="02000000000000000000" pitchFamily="2" charset="0"/>
                <a:ea typeface="Roboto Condensed Light" panose="02000000000000000000" pitchFamily="2" charset="0"/>
              </a:rPr>
              <a:t>Unit-2</a:t>
            </a:r>
            <a:r>
              <a:rPr lang="en-US" sz="7200" dirty="0" smtClean="0">
                <a:solidFill>
                  <a:srgbClr val="212121">
                    <a:lumMod val="90000"/>
                    <a:lumOff val="10000"/>
                  </a:srgbClr>
                </a:solidFill>
                <a:latin typeface="Roboto Condensed"/>
              </a:rPr>
              <a:t> </a:t>
            </a:r>
            <a:r>
              <a:rPr lang="en-US" sz="7200" dirty="0">
                <a:solidFill>
                  <a:srgbClr val="212121">
                    <a:lumMod val="90000"/>
                    <a:lumOff val="10000"/>
                  </a:srgbClr>
                </a:solidFill>
                <a:latin typeface="Roboto Condensed"/>
              </a:rPr>
              <a:t/>
            </a:r>
            <a:br>
              <a:rPr lang="en-US" sz="7200" dirty="0">
                <a:solidFill>
                  <a:srgbClr val="212121">
                    <a:lumMod val="90000"/>
                    <a:lumOff val="10000"/>
                  </a:srgbClr>
                </a:solidFill>
                <a:latin typeface="Roboto Condensed"/>
              </a:rPr>
            </a:br>
            <a:r>
              <a:rPr lang="en-US" dirty="0">
                <a:solidFill>
                  <a:srgbClr val="212121">
                    <a:lumMod val="90000"/>
                    <a:lumOff val="10000"/>
                  </a:srgbClr>
                </a:solidFill>
                <a:latin typeface="Roboto Condensed"/>
              </a:rPr>
              <a:t>Ancient The Vedas Corpus &amp; Psychological States (Yoga)</a:t>
            </a:r>
            <a:endParaRPr lang="en-US" dirty="0">
              <a:latin typeface="Roboto Condensed" panose="02000000000000000000" pitchFamily="2" charset="0"/>
              <a:ea typeface="Roboto Condensed" panose="02000000000000000000" pitchFamily="2" charset="0"/>
            </a:endParaRPr>
          </a:p>
        </p:txBody>
      </p:sp>
      <p:sp>
        <p:nvSpPr>
          <p:cNvPr id="10" name="Text Placeholder 9">
            <a:extLst>
              <a:ext uri="{FF2B5EF4-FFF2-40B4-BE49-F238E27FC236}">
                <a16:creationId xmlns:a16="http://schemas.microsoft.com/office/drawing/2014/main" xmlns="" id="{6C137D2E-F7D0-465C-8541-F4CFBBD6738F}"/>
              </a:ext>
            </a:extLst>
          </p:cNvPr>
          <p:cNvSpPr>
            <a:spLocks noGrp="1"/>
          </p:cNvSpPr>
          <p:nvPr>
            <p:ph type="body" sz="quarter" idx="11"/>
          </p:nvPr>
        </p:nvSpPr>
        <p:spPr/>
        <p:txBody>
          <a:bodyPr/>
          <a:lstStyle/>
          <a:p>
            <a:r>
              <a:rPr lang="en-US" dirty="0">
                <a:latin typeface="Roboto Condensed" panose="02000000000000000000" pitchFamily="2" charset="0"/>
                <a:ea typeface="Roboto Condensed" panose="02000000000000000000" pitchFamily="2" charset="0"/>
              </a:rPr>
              <a:t>d</a:t>
            </a:r>
            <a:r>
              <a:rPr lang="en-US" dirty="0" smtClean="0">
                <a:latin typeface="Roboto Condensed" panose="02000000000000000000" pitchFamily="2" charset="0"/>
                <a:ea typeface="Roboto Condensed" panose="02000000000000000000" pitchFamily="2" charset="0"/>
              </a:rPr>
              <a:t>eepraj.patadia@darshan.ac.in</a:t>
            </a:r>
            <a:endParaRPr lang="en-US" dirty="0">
              <a:latin typeface="Roboto Condensed" panose="02000000000000000000" pitchFamily="2" charset="0"/>
              <a:ea typeface="Roboto Condensed" panose="02000000000000000000" pitchFamily="2" charset="0"/>
            </a:endParaRPr>
          </a:p>
        </p:txBody>
      </p:sp>
      <p:sp>
        <p:nvSpPr>
          <p:cNvPr id="11" name="Text Placeholder 10">
            <a:extLst>
              <a:ext uri="{FF2B5EF4-FFF2-40B4-BE49-F238E27FC236}">
                <a16:creationId xmlns:a16="http://schemas.microsoft.com/office/drawing/2014/main" xmlns="" id="{527C5C63-5136-498D-B5D5-B1F6385ED37C}"/>
              </a:ext>
            </a:extLst>
          </p:cNvPr>
          <p:cNvSpPr>
            <a:spLocks noGrp="1"/>
          </p:cNvSpPr>
          <p:nvPr>
            <p:ph type="body" sz="quarter" idx="12"/>
          </p:nvPr>
        </p:nvSpPr>
        <p:spPr/>
        <p:txBody>
          <a:bodyPr/>
          <a:lstStyle/>
          <a:p>
            <a:r>
              <a:rPr lang="en-US" dirty="0" smtClean="0">
                <a:latin typeface="Roboto Condensed" panose="02000000000000000000" pitchFamily="2" charset="0"/>
                <a:ea typeface="Roboto Condensed" panose="02000000000000000000" pitchFamily="2" charset="0"/>
              </a:rPr>
              <a:t>7990475865</a:t>
            </a:r>
            <a:endParaRPr lang="en-US" dirty="0">
              <a:latin typeface="Roboto Condensed" panose="02000000000000000000" pitchFamily="2" charset="0"/>
              <a:ea typeface="Roboto Condensed" panose="02000000000000000000" pitchFamily="2" charset="0"/>
            </a:endParaRPr>
          </a:p>
        </p:txBody>
      </p:sp>
      <p:sp>
        <p:nvSpPr>
          <p:cNvPr id="12" name="Text Placeholder 11">
            <a:extLst>
              <a:ext uri="{FF2B5EF4-FFF2-40B4-BE49-F238E27FC236}">
                <a16:creationId xmlns:a16="http://schemas.microsoft.com/office/drawing/2014/main" xmlns="" id="{C4FACC96-BA70-4FDA-AB13-3B133AD498A5}"/>
              </a:ext>
            </a:extLst>
          </p:cNvPr>
          <p:cNvSpPr>
            <a:spLocks noGrp="1"/>
          </p:cNvSpPr>
          <p:nvPr>
            <p:ph type="body" sz="quarter" idx="13"/>
          </p:nvPr>
        </p:nvSpPr>
        <p:spPr/>
        <p:txBody>
          <a:bodyPr/>
          <a:lstStyle/>
          <a:p>
            <a:r>
              <a:rPr lang="en-US" dirty="0" smtClean="0">
                <a:latin typeface="Roboto Condensed" panose="02000000000000000000" pitchFamily="2" charset="0"/>
                <a:ea typeface="Roboto Condensed" panose="02000000000000000000" pitchFamily="2" charset="0"/>
              </a:rPr>
              <a:t>Civil Engineering Department</a:t>
            </a:r>
            <a:endParaRPr lang="en-US" dirty="0">
              <a:latin typeface="Roboto Condensed" panose="02000000000000000000" pitchFamily="2" charset="0"/>
              <a:ea typeface="Roboto Condensed" panose="02000000000000000000" pitchFamily="2" charset="0"/>
            </a:endParaRPr>
          </a:p>
        </p:txBody>
      </p:sp>
      <p:sp>
        <p:nvSpPr>
          <p:cNvPr id="13" name="Text Placeholder 12">
            <a:extLst>
              <a:ext uri="{FF2B5EF4-FFF2-40B4-BE49-F238E27FC236}">
                <a16:creationId xmlns:a16="http://schemas.microsoft.com/office/drawing/2014/main" xmlns="" id="{03A79D48-3C85-46E3-9CAE-59240F299A25}"/>
              </a:ext>
            </a:extLst>
          </p:cNvPr>
          <p:cNvSpPr>
            <a:spLocks noGrp="1"/>
          </p:cNvSpPr>
          <p:nvPr>
            <p:ph type="body" sz="quarter" idx="14"/>
          </p:nvPr>
        </p:nvSpPr>
        <p:spPr/>
        <p:txBody>
          <a:bodyPr/>
          <a:lstStyle/>
          <a:p>
            <a:r>
              <a:rPr lang="en-US" dirty="0" smtClean="0">
                <a:latin typeface="Roboto Condensed" panose="02000000000000000000" pitchFamily="2" charset="0"/>
                <a:ea typeface="Roboto Condensed" panose="02000000000000000000" pitchFamily="2" charset="0"/>
              </a:rPr>
              <a:t>Prof. Deepraj K. Patadia</a:t>
            </a:r>
            <a:endParaRPr lang="en-US" dirty="0">
              <a:latin typeface="Roboto Condensed" panose="02000000000000000000" pitchFamily="2" charset="0"/>
              <a:ea typeface="Roboto Condensed" panose="02000000000000000000" pitchFamily="2" charset="0"/>
            </a:endParaRPr>
          </a:p>
        </p:txBody>
      </p:sp>
      <p:sp>
        <p:nvSpPr>
          <p:cNvPr id="14" name="Text Placeholder 13">
            <a:extLst>
              <a:ext uri="{FF2B5EF4-FFF2-40B4-BE49-F238E27FC236}">
                <a16:creationId xmlns:a16="http://schemas.microsoft.com/office/drawing/2014/main" xmlns="" id="{062CA4D6-180D-44EB-978C-EAE6FB447DCE}"/>
              </a:ext>
            </a:extLst>
          </p:cNvPr>
          <p:cNvSpPr>
            <a:spLocks noGrp="1"/>
          </p:cNvSpPr>
          <p:nvPr>
            <p:ph type="body" sz="quarter" idx="16"/>
          </p:nvPr>
        </p:nvSpPr>
        <p:spPr>
          <a:xfrm>
            <a:off x="2522731" y="44931"/>
            <a:ext cx="4646358" cy="734653"/>
          </a:xfrm>
        </p:spPr>
        <p:txBody>
          <a:bodyPr/>
          <a:lstStyle/>
          <a:p>
            <a:r>
              <a:rPr lang="en-US" b="1" dirty="0" smtClean="0">
                <a:latin typeface="Roboto Condensed" panose="02000000000000000000" pitchFamily="2" charset="0"/>
                <a:ea typeface="Roboto Condensed" panose="02000000000000000000" pitchFamily="2" charset="0"/>
              </a:rPr>
              <a:t>Indian Knowledge System</a:t>
            </a:r>
          </a:p>
          <a:p>
            <a:r>
              <a:rPr lang="en-US" b="1" dirty="0" smtClean="0">
                <a:latin typeface="Roboto Condensed" panose="02000000000000000000" pitchFamily="2" charset="0"/>
                <a:ea typeface="Roboto Condensed" panose="02000000000000000000" pitchFamily="2" charset="0"/>
              </a:rPr>
              <a:t>#2301DU005</a:t>
            </a:r>
            <a:endParaRPr lang="en-US" b="1" dirty="0">
              <a:latin typeface="Roboto Condensed" panose="02000000000000000000" pitchFamily="2" charset="0"/>
              <a:ea typeface="Roboto Condensed" panose="02000000000000000000" pitchFamily="2" charset="0"/>
            </a:endParaRPr>
          </a:p>
        </p:txBody>
      </p:sp>
      <p:pic>
        <p:nvPicPr>
          <p:cNvPr id="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806074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5BB998D-ED44-1998-60C3-8E5252AEE8FC}"/>
              </a:ext>
            </a:extLst>
          </p:cNvPr>
          <p:cNvSpPr>
            <a:spLocks noGrp="1"/>
          </p:cNvSpPr>
          <p:nvPr>
            <p:ph idx="1"/>
          </p:nvPr>
        </p:nvSpPr>
        <p:spPr>
          <a:xfrm>
            <a:off x="131181" y="863444"/>
            <a:ext cx="8669920" cy="5590565"/>
          </a:xfrm>
        </p:spPr>
        <p:txBody>
          <a:bodyPr/>
          <a:lstStyle/>
          <a:p>
            <a:r>
              <a:rPr lang="en-US" b="1" dirty="0">
                <a:solidFill>
                  <a:srgbClr val="C00000"/>
                </a:solidFill>
              </a:rPr>
              <a:t>The seers </a:t>
            </a:r>
            <a:r>
              <a:rPr lang="en-US" dirty="0"/>
              <a:t>concluded that the </a:t>
            </a:r>
            <a:r>
              <a:rPr lang="en-US" b="1" dirty="0">
                <a:solidFill>
                  <a:srgbClr val="C00000"/>
                </a:solidFill>
              </a:rPr>
              <a:t>purpose of human life is to realize oneself, rid oneself of limitations and constraints, and experience bliss </a:t>
            </a:r>
            <a:r>
              <a:rPr lang="en-US" dirty="0"/>
              <a:t>by knowing the absolute truth. </a:t>
            </a:r>
          </a:p>
          <a:p>
            <a:r>
              <a:rPr lang="en-US" dirty="0"/>
              <a:t>Given this objective, they proposed a path for the evolution of an individual. During the early stage of one's life, each one of us is supposed to engage in the world of activities, contribute actively, and enjoy a secured living. </a:t>
            </a:r>
          </a:p>
          <a:p>
            <a:r>
              <a:rPr lang="en-US" dirty="0"/>
              <a:t>Towards this end, the seers proposed the </a:t>
            </a:r>
            <a:r>
              <a:rPr lang="en-US" b="1" dirty="0">
                <a:solidFill>
                  <a:srgbClr val="C00000"/>
                </a:solidFill>
              </a:rPr>
              <a:t>Karma-</a:t>
            </a:r>
            <a:r>
              <a:rPr lang="en-US" b="1" dirty="0" err="1">
                <a:solidFill>
                  <a:srgbClr val="C00000"/>
                </a:solidFill>
              </a:rPr>
              <a:t>kända</a:t>
            </a:r>
            <a:r>
              <a:rPr lang="en-US" dirty="0"/>
              <a:t>. The karma- </a:t>
            </a:r>
            <a:r>
              <a:rPr lang="en-US" dirty="0" err="1"/>
              <a:t>kända</a:t>
            </a:r>
            <a:r>
              <a:rPr lang="en-US" dirty="0"/>
              <a:t> nudges an individual to obtain a </a:t>
            </a:r>
            <a:r>
              <a:rPr lang="en-US" b="1" dirty="0">
                <a:solidFill>
                  <a:srgbClr val="C00000"/>
                </a:solidFill>
              </a:rPr>
              <a:t>purity of mind</a:t>
            </a:r>
            <a:r>
              <a:rPr lang="en-US" dirty="0"/>
              <a:t> as we engage with the world. </a:t>
            </a:r>
          </a:p>
          <a:p>
            <a:r>
              <a:rPr lang="en-US" dirty="0"/>
              <a:t>Since the Vedic living was centrally focused on </a:t>
            </a:r>
            <a:r>
              <a:rPr lang="en-US" dirty="0" err="1"/>
              <a:t>Yajña</a:t>
            </a:r>
            <a:r>
              <a:rPr lang="en-US" dirty="0"/>
              <a:t>, several instructions and operating frameworks pertaining to the </a:t>
            </a:r>
            <a:r>
              <a:rPr lang="en-US" dirty="0" err="1" smtClean="0"/>
              <a:t>Yajña</a:t>
            </a:r>
            <a:r>
              <a:rPr lang="en-US" dirty="0" smtClean="0"/>
              <a:t> (</a:t>
            </a:r>
            <a:r>
              <a:rPr lang="gu-IN" dirty="0" smtClean="0"/>
              <a:t>યજ્ઞ</a:t>
            </a:r>
            <a:r>
              <a:rPr lang="en-US" dirty="0" smtClean="0"/>
              <a:t>) </a:t>
            </a:r>
            <a:r>
              <a:rPr lang="en-US" dirty="0"/>
              <a:t>form part of the karma-</a:t>
            </a:r>
            <a:r>
              <a:rPr lang="en-US" dirty="0" err="1"/>
              <a:t>kända</a:t>
            </a:r>
            <a:r>
              <a:rPr lang="en-US" dirty="0"/>
              <a:t>.</a:t>
            </a:r>
          </a:p>
        </p:txBody>
      </p:sp>
      <p:sp>
        <p:nvSpPr>
          <p:cNvPr id="3" name="Title 2">
            <a:extLst>
              <a:ext uri="{FF2B5EF4-FFF2-40B4-BE49-F238E27FC236}">
                <a16:creationId xmlns="" xmlns:a16="http://schemas.microsoft.com/office/drawing/2014/main" id="{6589A742-223E-C58A-9084-960F840A31C3}"/>
              </a:ext>
            </a:extLst>
          </p:cNvPr>
          <p:cNvSpPr>
            <a:spLocks noGrp="1"/>
          </p:cNvSpPr>
          <p:nvPr>
            <p:ph type="title"/>
          </p:nvPr>
        </p:nvSpPr>
        <p:spPr/>
        <p:txBody>
          <a:bodyPr>
            <a:normAutofit/>
          </a:bodyPr>
          <a:lstStyle/>
          <a:p>
            <a:r>
              <a:rPr lang="en-US" dirty="0"/>
              <a:t>History of Vedas</a:t>
            </a:r>
            <a:endParaRPr lang="en-IN" dirty="0"/>
          </a:p>
        </p:txBody>
      </p:sp>
      <p:pic>
        <p:nvPicPr>
          <p:cNvPr id="9" name="Picture 8">
            <a:extLst>
              <a:ext uri="{FF2B5EF4-FFF2-40B4-BE49-F238E27FC236}">
                <a16:creationId xmlns="" xmlns:a16="http://schemas.microsoft.com/office/drawing/2014/main" id="{F512EF45-C2F8-726D-B842-8DEEF1259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2484" y="1998663"/>
            <a:ext cx="3028335" cy="2933700"/>
          </a:xfrm>
          <a:prstGeom prst="rect">
            <a:avLst/>
          </a:prstGeom>
        </p:spPr>
      </p:pic>
    </p:spTree>
    <p:extLst>
      <p:ext uri="{BB962C8B-B14F-4D97-AF65-F5344CB8AC3E}">
        <p14:creationId xmlns:p14="http://schemas.microsoft.com/office/powerpoint/2010/main" val="317845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5BB998D-ED44-1998-60C3-8E5252AEE8FC}"/>
              </a:ext>
            </a:extLst>
          </p:cNvPr>
          <p:cNvSpPr>
            <a:spLocks noGrp="1"/>
          </p:cNvSpPr>
          <p:nvPr>
            <p:ph idx="1"/>
          </p:nvPr>
        </p:nvSpPr>
        <p:spPr>
          <a:xfrm>
            <a:off x="131180" y="863444"/>
            <a:ext cx="8026983" cy="5590565"/>
          </a:xfrm>
        </p:spPr>
        <p:txBody>
          <a:bodyPr/>
          <a:lstStyle/>
          <a:p>
            <a:r>
              <a:rPr lang="en-US" dirty="0"/>
              <a:t>As individuals progress, there is a need for single pointedness of the mind through contemplation and focus. In the Vedic corpus, the </a:t>
            </a:r>
            <a:r>
              <a:rPr lang="en-US" b="1" dirty="0"/>
              <a:t>Upasana-</a:t>
            </a:r>
            <a:r>
              <a:rPr lang="en-US" b="1" dirty="0" err="1"/>
              <a:t>kända</a:t>
            </a:r>
            <a:r>
              <a:rPr lang="en-US" b="1" dirty="0"/>
              <a:t> </a:t>
            </a:r>
            <a:r>
              <a:rPr lang="en-US" dirty="0"/>
              <a:t>provides these ideas for an individual. </a:t>
            </a:r>
          </a:p>
          <a:p>
            <a:r>
              <a:rPr lang="en-US" dirty="0"/>
              <a:t>The word </a:t>
            </a:r>
            <a:r>
              <a:rPr lang="en-US" dirty="0" err="1"/>
              <a:t>Upăsană</a:t>
            </a:r>
            <a:r>
              <a:rPr lang="en-US" dirty="0"/>
              <a:t> literally means </a:t>
            </a:r>
            <a:r>
              <a:rPr lang="en-US" b="1" dirty="0">
                <a:solidFill>
                  <a:srgbClr val="C00000"/>
                </a:solidFill>
              </a:rPr>
              <a:t>sitting near. </a:t>
            </a:r>
            <a:r>
              <a:rPr lang="en-US" dirty="0"/>
              <a:t>(</a:t>
            </a:r>
            <a:r>
              <a:rPr lang="en-US" dirty="0" err="1"/>
              <a:t>Upa</a:t>
            </a:r>
            <a:r>
              <a:rPr lang="en-US" dirty="0"/>
              <a:t> </a:t>
            </a:r>
            <a:r>
              <a:rPr lang="en-US" dirty="0" err="1"/>
              <a:t>äsanä</a:t>
            </a:r>
            <a:r>
              <a:rPr lang="en-US" dirty="0"/>
              <a:t>). </a:t>
            </a:r>
          </a:p>
          <a:p>
            <a:r>
              <a:rPr lang="en-US" dirty="0"/>
              <a:t>It is a method of </a:t>
            </a:r>
            <a:r>
              <a:rPr lang="en-US" b="1" dirty="0">
                <a:solidFill>
                  <a:srgbClr val="C00000"/>
                </a:solidFill>
              </a:rPr>
              <a:t>developing a certain attitude to worship</a:t>
            </a:r>
            <a:r>
              <a:rPr lang="en-US" dirty="0"/>
              <a:t>. In simple terms, </a:t>
            </a:r>
            <a:r>
              <a:rPr lang="en-US" dirty="0" err="1"/>
              <a:t>Upäsană</a:t>
            </a:r>
            <a:r>
              <a:rPr lang="en-US" dirty="0"/>
              <a:t> refers to a state of concentration where 'whatever is meditated upon' is completely identified and absorbed with self. </a:t>
            </a:r>
          </a:p>
          <a:p>
            <a:r>
              <a:rPr lang="en-US" dirty="0"/>
              <a:t>It provides a systematic method and an opportunity to harness the inherently wandering mind towards a defined goal through contemplation. </a:t>
            </a:r>
          </a:p>
        </p:txBody>
      </p:sp>
      <p:sp>
        <p:nvSpPr>
          <p:cNvPr id="3" name="Title 2">
            <a:extLst>
              <a:ext uri="{FF2B5EF4-FFF2-40B4-BE49-F238E27FC236}">
                <a16:creationId xmlns="" xmlns:a16="http://schemas.microsoft.com/office/drawing/2014/main" id="{6589A742-223E-C58A-9084-960F840A31C3}"/>
              </a:ext>
            </a:extLst>
          </p:cNvPr>
          <p:cNvSpPr>
            <a:spLocks noGrp="1"/>
          </p:cNvSpPr>
          <p:nvPr>
            <p:ph type="title"/>
          </p:nvPr>
        </p:nvSpPr>
        <p:spPr/>
        <p:txBody>
          <a:bodyPr>
            <a:normAutofit/>
          </a:bodyPr>
          <a:lstStyle/>
          <a:p>
            <a:r>
              <a:rPr lang="en-US" dirty="0"/>
              <a:t>History of Vedas</a:t>
            </a:r>
            <a:endParaRPr lang="en-IN" dirty="0"/>
          </a:p>
        </p:txBody>
      </p:sp>
      <p:pic>
        <p:nvPicPr>
          <p:cNvPr id="4" name="Picture 3">
            <a:extLst>
              <a:ext uri="{FF2B5EF4-FFF2-40B4-BE49-F238E27FC236}">
                <a16:creationId xmlns="" xmlns:a16="http://schemas.microsoft.com/office/drawing/2014/main" id="{E7485045-536A-C7AB-48D4-1B8F068A4B82}"/>
              </a:ext>
            </a:extLst>
          </p:cNvPr>
          <p:cNvPicPr>
            <a:picLocks noChangeAspect="1"/>
          </p:cNvPicPr>
          <p:nvPr/>
        </p:nvPicPr>
        <p:blipFill>
          <a:blip r:embed="rId2"/>
          <a:stretch>
            <a:fillRect/>
          </a:stretch>
        </p:blipFill>
        <p:spPr>
          <a:xfrm>
            <a:off x="8384197" y="863444"/>
            <a:ext cx="3676623" cy="5030689"/>
          </a:xfrm>
          <a:prstGeom prst="rect">
            <a:avLst/>
          </a:prstGeom>
        </p:spPr>
      </p:pic>
    </p:spTree>
    <p:extLst>
      <p:ext uri="{BB962C8B-B14F-4D97-AF65-F5344CB8AC3E}">
        <p14:creationId xmlns:p14="http://schemas.microsoft.com/office/powerpoint/2010/main" val="16802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5BB998D-ED44-1998-60C3-8E5252AEE8FC}"/>
              </a:ext>
            </a:extLst>
          </p:cNvPr>
          <p:cNvSpPr>
            <a:spLocks noGrp="1"/>
          </p:cNvSpPr>
          <p:nvPr>
            <p:ph idx="1"/>
          </p:nvPr>
        </p:nvSpPr>
        <p:spPr>
          <a:xfrm>
            <a:off x="131180" y="863444"/>
            <a:ext cx="8384169" cy="5590565"/>
          </a:xfrm>
        </p:spPr>
        <p:txBody>
          <a:bodyPr/>
          <a:lstStyle/>
          <a:p>
            <a:r>
              <a:rPr lang="en-US" dirty="0"/>
              <a:t>Through systematic practices prescribed in the </a:t>
            </a:r>
            <a:r>
              <a:rPr lang="en-US" dirty="0" err="1"/>
              <a:t>upāsana-kända</a:t>
            </a:r>
            <a:r>
              <a:rPr lang="en-US" dirty="0"/>
              <a:t>, an individual will be able to </a:t>
            </a:r>
            <a:r>
              <a:rPr lang="en-US" b="1" dirty="0">
                <a:solidFill>
                  <a:srgbClr val="C00000"/>
                </a:solidFill>
              </a:rPr>
              <a:t>develop calmness of the mind and mental equipoise</a:t>
            </a:r>
            <a:r>
              <a:rPr lang="en-US" dirty="0"/>
              <a:t>. </a:t>
            </a:r>
          </a:p>
          <a:p>
            <a:r>
              <a:rPr lang="en-US" dirty="0"/>
              <a:t>Several </a:t>
            </a:r>
            <a:r>
              <a:rPr lang="en-US" b="1" dirty="0">
                <a:solidFill>
                  <a:srgbClr val="C00000"/>
                </a:solidFill>
              </a:rPr>
              <a:t>meditation practices </a:t>
            </a:r>
            <a:r>
              <a:rPr lang="en-US" dirty="0"/>
              <a:t>are prescribed in the Vedas as part of the </a:t>
            </a:r>
            <a:r>
              <a:rPr lang="en-US" dirty="0" err="1"/>
              <a:t>Upāsană</a:t>
            </a:r>
            <a:r>
              <a:rPr lang="en-US" dirty="0"/>
              <a:t> ideas. </a:t>
            </a:r>
          </a:p>
          <a:p>
            <a:r>
              <a:rPr lang="en-US" dirty="0"/>
              <a:t>A purified and sharpened mind becomes a storehouse of energy, and it enables an individual to perform very effectively both in his professional life as well as in his meditative practices. </a:t>
            </a:r>
          </a:p>
          <a:p>
            <a:r>
              <a:rPr lang="en-US" dirty="0"/>
              <a:t>The other part of the Veda addresses the </a:t>
            </a:r>
            <a:r>
              <a:rPr lang="en-US" b="1" dirty="0">
                <a:solidFill>
                  <a:srgbClr val="C00000"/>
                </a:solidFill>
              </a:rPr>
              <a:t>issue of self-realization</a:t>
            </a:r>
            <a:r>
              <a:rPr lang="en-US" dirty="0"/>
              <a:t>. </a:t>
            </a:r>
          </a:p>
          <a:p>
            <a:r>
              <a:rPr lang="en-US" dirty="0"/>
              <a:t>The </a:t>
            </a:r>
            <a:r>
              <a:rPr lang="en-US" b="1" dirty="0" err="1">
                <a:solidFill>
                  <a:srgbClr val="C00000"/>
                </a:solidFill>
              </a:rPr>
              <a:t>Jñāna-kända</a:t>
            </a:r>
            <a:r>
              <a:rPr lang="en-US" dirty="0"/>
              <a:t> opens the mind of an individual to its limits and facilitate much deeper inquiry about oneself.</a:t>
            </a:r>
          </a:p>
          <a:p>
            <a:endParaRPr lang="en-US" dirty="0"/>
          </a:p>
        </p:txBody>
      </p:sp>
      <p:sp>
        <p:nvSpPr>
          <p:cNvPr id="3" name="Title 2">
            <a:extLst>
              <a:ext uri="{FF2B5EF4-FFF2-40B4-BE49-F238E27FC236}">
                <a16:creationId xmlns="" xmlns:a16="http://schemas.microsoft.com/office/drawing/2014/main" id="{6589A742-223E-C58A-9084-960F840A31C3}"/>
              </a:ext>
            </a:extLst>
          </p:cNvPr>
          <p:cNvSpPr>
            <a:spLocks noGrp="1"/>
          </p:cNvSpPr>
          <p:nvPr>
            <p:ph type="title"/>
          </p:nvPr>
        </p:nvSpPr>
        <p:spPr/>
        <p:txBody>
          <a:bodyPr>
            <a:normAutofit/>
          </a:bodyPr>
          <a:lstStyle/>
          <a:p>
            <a:r>
              <a:rPr lang="en-US" dirty="0"/>
              <a:t>History of Vedas</a:t>
            </a:r>
            <a:endParaRPr lang="en-IN" dirty="0"/>
          </a:p>
        </p:txBody>
      </p:sp>
      <p:pic>
        <p:nvPicPr>
          <p:cNvPr id="6" name="Picture 5">
            <a:extLst>
              <a:ext uri="{FF2B5EF4-FFF2-40B4-BE49-F238E27FC236}">
                <a16:creationId xmlns="" xmlns:a16="http://schemas.microsoft.com/office/drawing/2014/main" id="{33E5DAF2-3206-2CEE-DBE6-B9C38D8BCA02}"/>
              </a:ext>
            </a:extLst>
          </p:cNvPr>
          <p:cNvPicPr>
            <a:picLocks noChangeAspect="1"/>
          </p:cNvPicPr>
          <p:nvPr/>
        </p:nvPicPr>
        <p:blipFill>
          <a:blip r:embed="rId2"/>
          <a:stretch>
            <a:fillRect/>
          </a:stretch>
        </p:blipFill>
        <p:spPr>
          <a:xfrm>
            <a:off x="8744851" y="863444"/>
            <a:ext cx="3315969" cy="5023006"/>
          </a:xfrm>
          <a:prstGeom prst="rect">
            <a:avLst/>
          </a:prstGeom>
        </p:spPr>
      </p:pic>
    </p:spTree>
    <p:extLst>
      <p:ext uri="{BB962C8B-B14F-4D97-AF65-F5344CB8AC3E}">
        <p14:creationId xmlns:p14="http://schemas.microsoft.com/office/powerpoint/2010/main" val="21735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5BB998D-ED44-1998-60C3-8E5252AEE8FC}"/>
              </a:ext>
            </a:extLst>
          </p:cNvPr>
          <p:cNvSpPr>
            <a:spLocks noGrp="1"/>
          </p:cNvSpPr>
          <p:nvPr>
            <p:ph idx="1"/>
          </p:nvPr>
        </p:nvSpPr>
        <p:spPr/>
        <p:txBody>
          <a:bodyPr/>
          <a:lstStyle/>
          <a:p>
            <a:r>
              <a:rPr lang="en-US" dirty="0"/>
              <a:t>The </a:t>
            </a:r>
            <a:r>
              <a:rPr lang="en-US" b="1" dirty="0">
                <a:solidFill>
                  <a:srgbClr val="C00000"/>
                </a:solidFill>
              </a:rPr>
              <a:t>Western approach </a:t>
            </a:r>
            <a:r>
              <a:rPr lang="en-US" dirty="0"/>
              <a:t>to the study of the Vedic corpus has primarily been in extracting the archival material and publishing them afresh, with English in extracting commentaries. </a:t>
            </a:r>
          </a:p>
          <a:p>
            <a:r>
              <a:rPr lang="en-US" dirty="0"/>
              <a:t>In the Western approach, </a:t>
            </a:r>
            <a:r>
              <a:rPr lang="en-US" b="1" dirty="0">
                <a:solidFill>
                  <a:srgbClr val="C00000"/>
                </a:solidFill>
              </a:rPr>
              <a:t>they often view the entire exercise as purely intellectual and linguistic in nature. </a:t>
            </a:r>
          </a:p>
          <a:p>
            <a:r>
              <a:rPr lang="en-US" dirty="0"/>
              <a:t>Since most of them would have had very little opportunity to experience and imbibe native traditions, the </a:t>
            </a:r>
            <a:r>
              <a:rPr lang="en-US" b="1" dirty="0">
                <a:solidFill>
                  <a:srgbClr val="C00000"/>
                </a:solidFill>
              </a:rPr>
              <a:t>work could ignore or overlook traditional and cultural dimensions </a:t>
            </a:r>
            <a:r>
              <a:rPr lang="en-US" dirty="0"/>
              <a:t>that are required to present the knowledge in an appropriate context and perspective.</a:t>
            </a:r>
          </a:p>
          <a:p>
            <a:r>
              <a:rPr lang="en-US" dirty="0"/>
              <a:t>Moreover, the </a:t>
            </a:r>
            <a:r>
              <a:rPr lang="en-US" b="1" dirty="0">
                <a:solidFill>
                  <a:srgbClr val="C00000"/>
                </a:solidFill>
              </a:rPr>
              <a:t>Western works generally </a:t>
            </a:r>
            <a:r>
              <a:rPr lang="en-US" b="1" dirty="0" smtClean="0">
                <a:solidFill>
                  <a:srgbClr val="C00000"/>
                </a:solidFill>
              </a:rPr>
              <a:t>ascribe (</a:t>
            </a:r>
            <a:r>
              <a:rPr lang="gu-IN" b="1" dirty="0" smtClean="0">
                <a:solidFill>
                  <a:srgbClr val="C00000"/>
                </a:solidFill>
              </a:rPr>
              <a:t>ગણાવવું</a:t>
            </a:r>
            <a:r>
              <a:rPr lang="en-US" b="1" dirty="0" smtClean="0">
                <a:solidFill>
                  <a:srgbClr val="C00000"/>
                </a:solidFill>
              </a:rPr>
              <a:t>) </a:t>
            </a:r>
            <a:r>
              <a:rPr lang="en-US" b="1" dirty="0">
                <a:solidFill>
                  <a:srgbClr val="C00000"/>
                </a:solidFill>
              </a:rPr>
              <a:t>to the Aryan invasion theory </a:t>
            </a:r>
            <a:r>
              <a:rPr lang="en-US" dirty="0"/>
              <a:t>and use that as one of the main lenses to study the Vedic scriptures. One needs to be aware of these aspects while dealing with such works.</a:t>
            </a:r>
          </a:p>
        </p:txBody>
      </p:sp>
      <p:sp>
        <p:nvSpPr>
          <p:cNvPr id="3" name="Title 2">
            <a:extLst>
              <a:ext uri="{FF2B5EF4-FFF2-40B4-BE49-F238E27FC236}">
                <a16:creationId xmlns="" xmlns:a16="http://schemas.microsoft.com/office/drawing/2014/main" id="{6589A742-223E-C58A-9084-960F840A31C3}"/>
              </a:ext>
            </a:extLst>
          </p:cNvPr>
          <p:cNvSpPr>
            <a:spLocks noGrp="1"/>
          </p:cNvSpPr>
          <p:nvPr>
            <p:ph type="title"/>
          </p:nvPr>
        </p:nvSpPr>
        <p:spPr/>
        <p:txBody>
          <a:bodyPr>
            <a:normAutofit/>
          </a:bodyPr>
          <a:lstStyle/>
          <a:p>
            <a:r>
              <a:rPr lang="en-US" dirty="0"/>
              <a:t>History of Vedas</a:t>
            </a:r>
            <a:endParaRPr lang="en-IN" dirty="0"/>
          </a:p>
        </p:txBody>
      </p:sp>
    </p:spTree>
    <p:extLst>
      <p:ext uri="{BB962C8B-B14F-4D97-AF65-F5344CB8AC3E}">
        <p14:creationId xmlns:p14="http://schemas.microsoft.com/office/powerpoint/2010/main" val="145885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D792E8-8838-4744-A7DD-92B0ED18307B}"/>
              </a:ext>
            </a:extLst>
          </p:cNvPr>
          <p:cNvSpPr>
            <a:spLocks noGrp="1"/>
          </p:cNvSpPr>
          <p:nvPr>
            <p:ph type="title"/>
          </p:nvPr>
        </p:nvSpPr>
        <p:spPr>
          <a:xfrm>
            <a:off x="402359" y="2333193"/>
            <a:ext cx="10515600" cy="2852737"/>
          </a:xfrm>
        </p:spPr>
        <p:txBody>
          <a:bodyPr/>
          <a:lstStyle/>
          <a:p>
            <a:r>
              <a:rPr lang="en-US" dirty="0" err="1" smtClean="0"/>
              <a:t>Yajna</a:t>
            </a:r>
            <a:r>
              <a:rPr lang="en-US" dirty="0" smtClean="0"/>
              <a:t> (</a:t>
            </a:r>
            <a:r>
              <a:rPr lang="gu-IN" dirty="0" smtClean="0"/>
              <a:t>યજ્ઞ</a:t>
            </a:r>
            <a:r>
              <a:rPr lang="en-US" dirty="0" smtClean="0"/>
              <a:t>) Organization</a:t>
            </a:r>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567253" y="6152950"/>
            <a:ext cx="1560394" cy="705050"/>
          </a:xfrm>
          <a:prstGeom prst="rect">
            <a:avLst/>
          </a:prstGeom>
        </p:spPr>
      </p:pic>
    </p:spTree>
    <p:extLst>
      <p:ext uri="{BB962C8B-B14F-4D97-AF65-F5344CB8AC3E}">
        <p14:creationId xmlns:p14="http://schemas.microsoft.com/office/powerpoint/2010/main" val="4048440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9C4CCAD-4127-742D-52B9-45E9C1301023}"/>
              </a:ext>
            </a:extLst>
          </p:cNvPr>
          <p:cNvSpPr>
            <a:spLocks noGrp="1"/>
          </p:cNvSpPr>
          <p:nvPr>
            <p:ph type="title"/>
          </p:nvPr>
        </p:nvSpPr>
        <p:spPr/>
        <p:txBody>
          <a:bodyPr>
            <a:normAutofit/>
          </a:bodyPr>
          <a:lstStyle/>
          <a:p>
            <a:r>
              <a:rPr lang="en-US" dirty="0"/>
              <a:t>Yajna Organization</a:t>
            </a:r>
            <a:endParaRPr lang="en-IN" dirty="0"/>
          </a:p>
        </p:txBody>
      </p:sp>
      <p:pic>
        <p:nvPicPr>
          <p:cNvPr id="17" name="Picture 16">
            <a:extLst>
              <a:ext uri="{FF2B5EF4-FFF2-40B4-BE49-F238E27FC236}">
                <a16:creationId xmlns="" xmlns:a16="http://schemas.microsoft.com/office/drawing/2014/main" id="{95048A23-45D9-0F70-E9A7-850DA2DB86E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4126" t="22764" r="32599" b="31013"/>
          <a:stretch/>
        </p:blipFill>
        <p:spPr>
          <a:xfrm>
            <a:off x="4936332" y="1974933"/>
            <a:ext cx="2871788" cy="1928813"/>
          </a:xfrm>
          <a:prstGeom prst="rect">
            <a:avLst/>
          </a:prstGeom>
        </p:spPr>
      </p:pic>
      <p:pic>
        <p:nvPicPr>
          <p:cNvPr id="19" name="Picture 18">
            <a:extLst>
              <a:ext uri="{FF2B5EF4-FFF2-40B4-BE49-F238E27FC236}">
                <a16:creationId xmlns="" xmlns:a16="http://schemas.microsoft.com/office/drawing/2014/main" id="{32B9E5C9-A06A-51F9-2712-3D28D75E7E5F}"/>
              </a:ext>
            </a:extLst>
          </p:cNvPr>
          <p:cNvPicPr>
            <a:picLocks noChangeAspect="1"/>
          </p:cNvPicPr>
          <p:nvPr/>
        </p:nvPicPr>
        <p:blipFill>
          <a:blip r:embed="rId4">
            <a:clrChange>
              <a:clrFrom>
                <a:srgbClr val="D3D1D2"/>
              </a:clrFrom>
              <a:clrTo>
                <a:srgbClr val="D3D1D2">
                  <a:alpha val="0"/>
                </a:srgbClr>
              </a:clrTo>
            </a:clrChange>
            <a:duotone>
              <a:prstClr val="black"/>
              <a:schemeClr val="accent6">
                <a:tint val="45000"/>
                <a:satMod val="400000"/>
              </a:schemeClr>
            </a:duotone>
            <a:lum contrast="20000"/>
          </a:blip>
          <a:stretch>
            <a:fillRect/>
          </a:stretch>
        </p:blipFill>
        <p:spPr>
          <a:xfrm>
            <a:off x="2526506" y="5205550"/>
            <a:ext cx="7138987" cy="975691"/>
          </a:xfrm>
          <a:prstGeom prst="rect">
            <a:avLst/>
          </a:prstGeom>
        </p:spPr>
      </p:pic>
      <p:pic>
        <p:nvPicPr>
          <p:cNvPr id="2" name="Picture 1">
            <a:extLst>
              <a:ext uri="{FF2B5EF4-FFF2-40B4-BE49-F238E27FC236}">
                <a16:creationId xmlns="" xmlns:a16="http://schemas.microsoft.com/office/drawing/2014/main" id="{659B0E0E-C541-A566-8EA6-2ACCED6A329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7404" t="23641" r="76018" b="16783"/>
          <a:stretch/>
        </p:blipFill>
        <p:spPr>
          <a:xfrm>
            <a:off x="3836194" y="1897551"/>
            <a:ext cx="1100138" cy="2486025"/>
          </a:xfrm>
          <a:prstGeom prst="rect">
            <a:avLst/>
          </a:prstGeom>
        </p:spPr>
      </p:pic>
      <p:pic>
        <p:nvPicPr>
          <p:cNvPr id="3" name="Picture 2">
            <a:extLst>
              <a:ext uri="{FF2B5EF4-FFF2-40B4-BE49-F238E27FC236}">
                <a16:creationId xmlns="" xmlns:a16="http://schemas.microsoft.com/office/drawing/2014/main" id="{611E4FE4-5A03-452C-36D1-B09C6D6DC16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4652" r="52837" b="76168"/>
          <a:stretch/>
        </p:blipFill>
        <p:spPr>
          <a:xfrm>
            <a:off x="3836194" y="845824"/>
            <a:ext cx="2157412" cy="994486"/>
          </a:xfrm>
          <a:prstGeom prst="rect">
            <a:avLst/>
          </a:prstGeom>
        </p:spPr>
      </p:pic>
      <p:pic>
        <p:nvPicPr>
          <p:cNvPr id="5" name="Picture 4">
            <a:extLst>
              <a:ext uri="{FF2B5EF4-FFF2-40B4-BE49-F238E27FC236}">
                <a16:creationId xmlns="" xmlns:a16="http://schemas.microsoft.com/office/drawing/2014/main" id="{186B580D-784C-7A3B-A569-8AD881F928A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48024" r="7624" b="76168"/>
          <a:stretch/>
        </p:blipFill>
        <p:spPr>
          <a:xfrm>
            <a:off x="5993606" y="828278"/>
            <a:ext cx="2943224" cy="994486"/>
          </a:xfrm>
          <a:prstGeom prst="rect">
            <a:avLst/>
          </a:prstGeom>
        </p:spPr>
      </p:pic>
      <p:pic>
        <p:nvPicPr>
          <p:cNvPr id="6" name="Picture 5">
            <a:extLst>
              <a:ext uri="{FF2B5EF4-FFF2-40B4-BE49-F238E27FC236}">
                <a16:creationId xmlns="" xmlns:a16="http://schemas.microsoft.com/office/drawing/2014/main" id="{5D3A76CD-EB8E-4029-C780-7907BEF038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69124" t="27215" r="14299" b="8073"/>
          <a:stretch/>
        </p:blipFill>
        <p:spPr>
          <a:xfrm>
            <a:off x="7836692" y="1852397"/>
            <a:ext cx="1100138" cy="2700337"/>
          </a:xfrm>
          <a:prstGeom prst="rect">
            <a:avLst/>
          </a:prstGeom>
        </p:spPr>
      </p:pic>
      <p:pic>
        <p:nvPicPr>
          <p:cNvPr id="7" name="Picture 6">
            <a:extLst>
              <a:ext uri="{FF2B5EF4-FFF2-40B4-BE49-F238E27FC236}">
                <a16:creationId xmlns="" xmlns:a16="http://schemas.microsoft.com/office/drawing/2014/main" id="{4342450A-34F3-2CB3-B2E1-560D2FF12FF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924" t="68974" r="34322" b="4099"/>
          <a:stretch/>
        </p:blipFill>
        <p:spPr>
          <a:xfrm>
            <a:off x="5100637" y="3992826"/>
            <a:ext cx="2571750" cy="1123643"/>
          </a:xfrm>
          <a:prstGeom prst="rect">
            <a:avLst/>
          </a:prstGeom>
        </p:spPr>
      </p:pic>
    </p:spTree>
    <p:extLst>
      <p:ext uri="{BB962C8B-B14F-4D97-AF65-F5344CB8AC3E}">
        <p14:creationId xmlns:p14="http://schemas.microsoft.com/office/powerpoint/2010/main" val="851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9C4CCAD-4127-742D-52B9-45E9C1301023}"/>
              </a:ext>
            </a:extLst>
          </p:cNvPr>
          <p:cNvSpPr>
            <a:spLocks noGrp="1"/>
          </p:cNvSpPr>
          <p:nvPr>
            <p:ph type="title"/>
          </p:nvPr>
        </p:nvSpPr>
        <p:spPr/>
        <p:txBody>
          <a:bodyPr>
            <a:normAutofit/>
          </a:bodyPr>
          <a:lstStyle/>
          <a:p>
            <a:r>
              <a:rPr lang="en-US" dirty="0"/>
              <a:t>Yajna Organization</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3662283207"/>
              </p:ext>
            </p:extLst>
          </p:nvPr>
        </p:nvGraphicFramePr>
        <p:xfrm>
          <a:off x="667977" y="1468682"/>
          <a:ext cx="10856046" cy="3992880"/>
        </p:xfrm>
        <a:graphic>
          <a:graphicData uri="http://schemas.openxmlformats.org/drawingml/2006/table">
            <a:tbl>
              <a:tblPr>
                <a:tableStyleId>{E8B1032C-EA38-4F05-BA0D-38AFFFC7BED3}</a:tableStyleId>
              </a:tblPr>
              <a:tblGrid>
                <a:gridCol w="1478280"/>
                <a:gridCol w="2084705"/>
                <a:gridCol w="7293061"/>
              </a:tblGrid>
              <a:tr h="0">
                <a:tc>
                  <a:txBody>
                    <a:bodyPr/>
                    <a:lstStyle/>
                    <a:p>
                      <a:r>
                        <a:rPr lang="en-IN" sz="2200" b="1" dirty="0"/>
                        <a:t>Participant</a:t>
                      </a:r>
                    </a:p>
                  </a:txBody>
                  <a:tcPr anchor="ctr">
                    <a:solidFill>
                      <a:schemeClr val="accent6">
                        <a:lumMod val="60000"/>
                        <a:lumOff val="40000"/>
                      </a:schemeClr>
                    </a:solidFill>
                  </a:tcPr>
                </a:tc>
                <a:tc>
                  <a:txBody>
                    <a:bodyPr/>
                    <a:lstStyle/>
                    <a:p>
                      <a:r>
                        <a:rPr lang="en-IN" sz="2200" b="1" dirty="0"/>
                        <a:t>Role</a:t>
                      </a:r>
                    </a:p>
                  </a:txBody>
                  <a:tcPr anchor="ctr">
                    <a:solidFill>
                      <a:schemeClr val="accent6">
                        <a:lumMod val="60000"/>
                        <a:lumOff val="40000"/>
                      </a:schemeClr>
                    </a:solidFill>
                  </a:tcPr>
                </a:tc>
                <a:tc>
                  <a:txBody>
                    <a:bodyPr/>
                    <a:lstStyle/>
                    <a:p>
                      <a:r>
                        <a:rPr lang="en-IN" sz="2200" b="1" dirty="0"/>
                        <a:t>Description</a:t>
                      </a:r>
                    </a:p>
                  </a:txBody>
                  <a:tcPr anchor="ctr">
                    <a:solidFill>
                      <a:schemeClr val="accent6">
                        <a:lumMod val="60000"/>
                        <a:lumOff val="40000"/>
                      </a:schemeClr>
                    </a:solidFill>
                  </a:tcPr>
                </a:tc>
              </a:tr>
              <a:tr h="0">
                <a:tc>
                  <a:txBody>
                    <a:bodyPr/>
                    <a:lstStyle/>
                    <a:p>
                      <a:r>
                        <a:rPr lang="en-IN" sz="2200"/>
                        <a:t>Yajamana</a:t>
                      </a:r>
                    </a:p>
                  </a:txBody>
                  <a:tcPr anchor="ctr"/>
                </a:tc>
                <a:tc>
                  <a:txBody>
                    <a:bodyPr/>
                    <a:lstStyle/>
                    <a:p>
                      <a:r>
                        <a:rPr lang="en-IN" sz="2200"/>
                        <a:t>Patron</a:t>
                      </a:r>
                    </a:p>
                  </a:txBody>
                  <a:tcPr anchor="ctr"/>
                </a:tc>
                <a:tc>
                  <a:txBody>
                    <a:bodyPr/>
                    <a:lstStyle/>
                    <a:p>
                      <a:r>
                        <a:rPr lang="en-US" sz="2200"/>
                        <a:t>The individual who sponsors and performs the Yajna, often the head of a household or a king.</a:t>
                      </a:r>
                    </a:p>
                  </a:txBody>
                  <a:tcPr anchor="ctr"/>
                </a:tc>
              </a:tr>
              <a:tr h="0">
                <a:tc>
                  <a:txBody>
                    <a:bodyPr/>
                    <a:lstStyle/>
                    <a:p>
                      <a:r>
                        <a:rPr lang="en-IN" sz="2200"/>
                        <a:t>Ritviks</a:t>
                      </a:r>
                    </a:p>
                  </a:txBody>
                  <a:tcPr anchor="ctr"/>
                </a:tc>
                <a:tc>
                  <a:txBody>
                    <a:bodyPr/>
                    <a:lstStyle/>
                    <a:p>
                      <a:r>
                        <a:rPr lang="en-IN" sz="2200"/>
                        <a:t>Vedic Priests</a:t>
                      </a:r>
                    </a:p>
                  </a:txBody>
                  <a:tcPr anchor="ctr"/>
                </a:tc>
                <a:tc>
                  <a:txBody>
                    <a:bodyPr/>
                    <a:lstStyle/>
                    <a:p>
                      <a:r>
                        <a:rPr lang="en-US" sz="2200"/>
                        <a:t>The priests who conduct the Yajna, each with specific roles.</a:t>
                      </a:r>
                    </a:p>
                  </a:txBody>
                  <a:tcPr anchor="ctr"/>
                </a:tc>
              </a:tr>
              <a:tr h="0">
                <a:tc>
                  <a:txBody>
                    <a:bodyPr/>
                    <a:lstStyle/>
                    <a:p>
                      <a:r>
                        <a:rPr lang="en-IN" sz="2200"/>
                        <a:t>Hotri</a:t>
                      </a:r>
                    </a:p>
                  </a:txBody>
                  <a:tcPr anchor="ctr"/>
                </a:tc>
                <a:tc>
                  <a:txBody>
                    <a:bodyPr/>
                    <a:lstStyle/>
                    <a:p>
                      <a:r>
                        <a:rPr lang="en-IN" sz="2200"/>
                        <a:t>Rigveda Reciter</a:t>
                      </a:r>
                    </a:p>
                  </a:txBody>
                  <a:tcPr anchor="ctr"/>
                </a:tc>
                <a:tc>
                  <a:txBody>
                    <a:bodyPr/>
                    <a:lstStyle/>
                    <a:p>
                      <a:r>
                        <a:rPr lang="en-US" sz="2200"/>
                        <a:t>Recites hymns from the Rigveda.</a:t>
                      </a:r>
                    </a:p>
                  </a:txBody>
                  <a:tcPr anchor="ctr"/>
                </a:tc>
              </a:tr>
              <a:tr h="0">
                <a:tc>
                  <a:txBody>
                    <a:bodyPr/>
                    <a:lstStyle/>
                    <a:p>
                      <a:r>
                        <a:rPr lang="en-IN" sz="2200"/>
                        <a:t>Adhvaryu</a:t>
                      </a:r>
                    </a:p>
                  </a:txBody>
                  <a:tcPr anchor="ctr"/>
                </a:tc>
                <a:tc>
                  <a:txBody>
                    <a:bodyPr/>
                    <a:lstStyle/>
                    <a:p>
                      <a:r>
                        <a:rPr lang="en-IN" sz="2200"/>
                        <a:t>Yajurveda Performer</a:t>
                      </a:r>
                    </a:p>
                  </a:txBody>
                  <a:tcPr anchor="ctr"/>
                </a:tc>
                <a:tc>
                  <a:txBody>
                    <a:bodyPr/>
                    <a:lstStyle/>
                    <a:p>
                      <a:r>
                        <a:rPr lang="en-US" sz="2200"/>
                        <a:t>Performs the physical aspects of the Yajna, reciting from the Yajurveda.</a:t>
                      </a:r>
                    </a:p>
                  </a:txBody>
                  <a:tcPr anchor="ctr"/>
                </a:tc>
              </a:tr>
              <a:tr h="0">
                <a:tc>
                  <a:txBody>
                    <a:bodyPr/>
                    <a:lstStyle/>
                    <a:p>
                      <a:r>
                        <a:rPr lang="en-IN" sz="2200"/>
                        <a:t>Udgatri</a:t>
                      </a:r>
                    </a:p>
                  </a:txBody>
                  <a:tcPr anchor="ctr"/>
                </a:tc>
                <a:tc>
                  <a:txBody>
                    <a:bodyPr/>
                    <a:lstStyle/>
                    <a:p>
                      <a:r>
                        <a:rPr lang="en-IN" sz="2200"/>
                        <a:t>Samaveda Singer</a:t>
                      </a:r>
                    </a:p>
                  </a:txBody>
                  <a:tcPr anchor="ctr"/>
                </a:tc>
                <a:tc>
                  <a:txBody>
                    <a:bodyPr/>
                    <a:lstStyle/>
                    <a:p>
                      <a:r>
                        <a:rPr lang="en-US" sz="2200"/>
                        <a:t>Sings hymns from the Samaveda.</a:t>
                      </a:r>
                    </a:p>
                  </a:txBody>
                  <a:tcPr anchor="ctr"/>
                </a:tc>
              </a:tr>
              <a:tr h="0">
                <a:tc>
                  <a:txBody>
                    <a:bodyPr/>
                    <a:lstStyle/>
                    <a:p>
                      <a:r>
                        <a:rPr lang="en-IN" sz="2200"/>
                        <a:t>Brahma</a:t>
                      </a:r>
                    </a:p>
                  </a:txBody>
                  <a:tcPr anchor="ctr"/>
                </a:tc>
                <a:tc>
                  <a:txBody>
                    <a:bodyPr/>
                    <a:lstStyle/>
                    <a:p>
                      <a:r>
                        <a:rPr lang="en-IN" sz="2200" dirty="0"/>
                        <a:t>Supervisor</a:t>
                      </a:r>
                    </a:p>
                  </a:txBody>
                  <a:tcPr anchor="ctr"/>
                </a:tc>
                <a:tc>
                  <a:txBody>
                    <a:bodyPr/>
                    <a:lstStyle/>
                    <a:p>
                      <a:r>
                        <a:rPr lang="en-US" sz="2200" dirty="0"/>
                        <a:t>Oversees the </a:t>
                      </a:r>
                      <a:r>
                        <a:rPr lang="en-US" sz="2200" dirty="0" err="1"/>
                        <a:t>Yajna</a:t>
                      </a:r>
                      <a:r>
                        <a:rPr lang="en-US" sz="2200" dirty="0"/>
                        <a:t>, knowledgeable in all Vedas, ensures correctness and rectifies errors.</a:t>
                      </a:r>
                    </a:p>
                  </a:txBody>
                  <a:tcPr anchor="ctr"/>
                </a:tc>
              </a:tr>
            </a:tbl>
          </a:graphicData>
        </a:graphic>
      </p:graphicFrame>
    </p:spTree>
    <p:extLst>
      <p:ext uri="{BB962C8B-B14F-4D97-AF65-F5344CB8AC3E}">
        <p14:creationId xmlns:p14="http://schemas.microsoft.com/office/powerpoint/2010/main" val="19661831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9C4CCAD-4127-742D-52B9-45E9C1301023}"/>
              </a:ext>
            </a:extLst>
          </p:cNvPr>
          <p:cNvSpPr>
            <a:spLocks noGrp="1"/>
          </p:cNvSpPr>
          <p:nvPr>
            <p:ph type="title"/>
          </p:nvPr>
        </p:nvSpPr>
        <p:spPr/>
        <p:txBody>
          <a:bodyPr>
            <a:normAutofit/>
          </a:bodyPr>
          <a:lstStyle/>
          <a:p>
            <a:r>
              <a:rPr lang="en-US" dirty="0"/>
              <a:t>Yajna Organization</a:t>
            </a:r>
            <a:endParaRPr lang="en-IN" dirty="0"/>
          </a:p>
        </p:txBody>
      </p:sp>
      <p:graphicFrame>
        <p:nvGraphicFramePr>
          <p:cNvPr id="11" name="Table 10"/>
          <p:cNvGraphicFramePr>
            <a:graphicFrameLocks noGrp="1"/>
          </p:cNvGraphicFramePr>
          <p:nvPr>
            <p:extLst>
              <p:ext uri="{D42A27DB-BD31-4B8C-83A1-F6EECF244321}">
                <p14:modId xmlns:p14="http://schemas.microsoft.com/office/powerpoint/2010/main" val="4246723550"/>
              </p:ext>
            </p:extLst>
          </p:nvPr>
        </p:nvGraphicFramePr>
        <p:xfrm>
          <a:off x="401783" y="1442026"/>
          <a:ext cx="11388435" cy="4206240"/>
        </p:xfrm>
        <a:graphic>
          <a:graphicData uri="http://schemas.openxmlformats.org/drawingml/2006/table">
            <a:tbl>
              <a:tblPr>
                <a:tableStyleId>{E8B1032C-EA38-4F05-BA0D-38AFFFC7BED3}</a:tableStyleId>
              </a:tblPr>
              <a:tblGrid>
                <a:gridCol w="3796145"/>
                <a:gridCol w="3796145"/>
                <a:gridCol w="3796145"/>
              </a:tblGrid>
              <a:tr h="0">
                <a:tc>
                  <a:txBody>
                    <a:bodyPr/>
                    <a:lstStyle/>
                    <a:p>
                      <a:r>
                        <a:rPr lang="gu-IN" b="1" dirty="0"/>
                        <a:t>ભાગીદાર</a:t>
                      </a:r>
                    </a:p>
                  </a:txBody>
                  <a:tcPr anchor="ctr">
                    <a:solidFill>
                      <a:schemeClr val="accent6">
                        <a:lumMod val="60000"/>
                        <a:lumOff val="40000"/>
                      </a:schemeClr>
                    </a:solidFill>
                  </a:tcPr>
                </a:tc>
                <a:tc>
                  <a:txBody>
                    <a:bodyPr/>
                    <a:lstStyle/>
                    <a:p>
                      <a:r>
                        <a:rPr lang="gu-IN" b="1" dirty="0"/>
                        <a:t>ભુમિકા</a:t>
                      </a:r>
                    </a:p>
                  </a:txBody>
                  <a:tcPr anchor="ctr">
                    <a:solidFill>
                      <a:schemeClr val="accent6">
                        <a:lumMod val="60000"/>
                        <a:lumOff val="40000"/>
                      </a:schemeClr>
                    </a:solidFill>
                  </a:tcPr>
                </a:tc>
                <a:tc>
                  <a:txBody>
                    <a:bodyPr/>
                    <a:lstStyle/>
                    <a:p>
                      <a:r>
                        <a:rPr lang="gu-IN" b="1" dirty="0"/>
                        <a:t>વર્ણન</a:t>
                      </a:r>
                    </a:p>
                  </a:txBody>
                  <a:tcPr anchor="ctr">
                    <a:solidFill>
                      <a:schemeClr val="accent6">
                        <a:lumMod val="60000"/>
                        <a:lumOff val="40000"/>
                      </a:schemeClr>
                    </a:solidFill>
                  </a:tcPr>
                </a:tc>
              </a:tr>
              <a:tr h="0">
                <a:tc>
                  <a:txBody>
                    <a:bodyPr/>
                    <a:lstStyle/>
                    <a:p>
                      <a:r>
                        <a:rPr lang="gu-IN"/>
                        <a:t>યજમાન</a:t>
                      </a:r>
                    </a:p>
                  </a:txBody>
                  <a:tcPr anchor="ctr"/>
                </a:tc>
                <a:tc>
                  <a:txBody>
                    <a:bodyPr/>
                    <a:lstStyle/>
                    <a:p>
                      <a:r>
                        <a:rPr lang="gu-IN" dirty="0"/>
                        <a:t>પેટ્રન</a:t>
                      </a:r>
                    </a:p>
                  </a:txBody>
                  <a:tcPr anchor="ctr"/>
                </a:tc>
                <a:tc>
                  <a:txBody>
                    <a:bodyPr/>
                    <a:lstStyle/>
                    <a:p>
                      <a:r>
                        <a:rPr lang="gu-IN" dirty="0"/>
                        <a:t>તે વ્યક્તિ જેઓ યજ્ઞને પ્રાયોજિત અને અનુષ્ઠાન કરે છે, સામાન્ય રીતે ઘરના વડા અથવા રાજા.</a:t>
                      </a:r>
                    </a:p>
                  </a:txBody>
                  <a:tcPr anchor="ctr"/>
                </a:tc>
              </a:tr>
              <a:tr h="0">
                <a:tc>
                  <a:txBody>
                    <a:bodyPr/>
                    <a:lstStyle/>
                    <a:p>
                      <a:r>
                        <a:rPr lang="gu-IN"/>
                        <a:t>રિત્વિક</a:t>
                      </a:r>
                    </a:p>
                  </a:txBody>
                  <a:tcPr anchor="ctr"/>
                </a:tc>
                <a:tc>
                  <a:txBody>
                    <a:bodyPr/>
                    <a:lstStyle/>
                    <a:p>
                      <a:r>
                        <a:rPr lang="gu-IN"/>
                        <a:t>વિદ્વાન બ્રાહ્મણ</a:t>
                      </a:r>
                    </a:p>
                  </a:txBody>
                  <a:tcPr anchor="ctr"/>
                </a:tc>
                <a:tc>
                  <a:txBody>
                    <a:bodyPr/>
                    <a:lstStyle/>
                    <a:p>
                      <a:r>
                        <a:rPr lang="gu-IN"/>
                        <a:t>યજ્ઞને અનુષ્ઠાન કરનારા બ્રાહ્મણ, દરેકની વિશિષ્ટ ભૂમિકાઓ સાથે.</a:t>
                      </a:r>
                    </a:p>
                  </a:txBody>
                  <a:tcPr anchor="ctr"/>
                </a:tc>
              </a:tr>
              <a:tr h="0">
                <a:tc>
                  <a:txBody>
                    <a:bodyPr/>
                    <a:lstStyle/>
                    <a:p>
                      <a:r>
                        <a:rPr lang="gu-IN"/>
                        <a:t>હોત્રી</a:t>
                      </a:r>
                    </a:p>
                  </a:txBody>
                  <a:tcPr anchor="ctr"/>
                </a:tc>
                <a:tc>
                  <a:txBody>
                    <a:bodyPr/>
                    <a:lstStyle/>
                    <a:p>
                      <a:r>
                        <a:rPr lang="gu-IN"/>
                        <a:t>ઋગ્વેદ પઠનક</a:t>
                      </a:r>
                    </a:p>
                  </a:txBody>
                  <a:tcPr anchor="ctr"/>
                </a:tc>
                <a:tc>
                  <a:txBody>
                    <a:bodyPr/>
                    <a:lstStyle/>
                    <a:p>
                      <a:r>
                        <a:rPr lang="gu-IN"/>
                        <a:t>ઋગ્વેદમાંથી સચ્ચિતોનું પઠન કરે છે.</a:t>
                      </a:r>
                    </a:p>
                  </a:txBody>
                  <a:tcPr anchor="ctr"/>
                </a:tc>
              </a:tr>
              <a:tr h="0">
                <a:tc>
                  <a:txBody>
                    <a:bodyPr/>
                    <a:lstStyle/>
                    <a:p>
                      <a:r>
                        <a:rPr lang="gu-IN"/>
                        <a:t>અધ્વર્યુ</a:t>
                      </a:r>
                    </a:p>
                  </a:txBody>
                  <a:tcPr anchor="ctr"/>
                </a:tc>
                <a:tc>
                  <a:txBody>
                    <a:bodyPr/>
                    <a:lstStyle/>
                    <a:p>
                      <a:r>
                        <a:rPr lang="gu-IN"/>
                        <a:t>યજુર્વેદ અનુષ્ઠાનક</a:t>
                      </a:r>
                    </a:p>
                  </a:txBody>
                  <a:tcPr anchor="ctr"/>
                </a:tc>
                <a:tc>
                  <a:txBody>
                    <a:bodyPr/>
                    <a:lstStyle/>
                    <a:p>
                      <a:r>
                        <a:rPr lang="gu-IN"/>
                        <a:t>યજ્ઞની શારીરિક બાબતોને અનુષ્ઠાન કરે છે, યજુર્વેદમાંથી પાઠ કરે છે.</a:t>
                      </a:r>
                    </a:p>
                  </a:txBody>
                  <a:tcPr anchor="ctr"/>
                </a:tc>
              </a:tr>
              <a:tr h="0">
                <a:tc>
                  <a:txBody>
                    <a:bodyPr/>
                    <a:lstStyle/>
                    <a:p>
                      <a:r>
                        <a:rPr lang="gu-IN"/>
                        <a:t>ઉદ્ગાત્રી</a:t>
                      </a:r>
                    </a:p>
                  </a:txBody>
                  <a:tcPr anchor="ctr"/>
                </a:tc>
                <a:tc>
                  <a:txBody>
                    <a:bodyPr/>
                    <a:lstStyle/>
                    <a:p>
                      <a:r>
                        <a:rPr lang="gu-IN"/>
                        <a:t>સામવેદ ગાયકો</a:t>
                      </a:r>
                    </a:p>
                  </a:txBody>
                  <a:tcPr anchor="ctr"/>
                </a:tc>
                <a:tc>
                  <a:txBody>
                    <a:bodyPr/>
                    <a:lstStyle/>
                    <a:p>
                      <a:r>
                        <a:rPr lang="gu-IN"/>
                        <a:t>સામવેદમાંથી ગીતો ગાવે છે.</a:t>
                      </a:r>
                    </a:p>
                  </a:txBody>
                  <a:tcPr anchor="ctr"/>
                </a:tc>
              </a:tr>
              <a:tr h="0">
                <a:tc>
                  <a:txBody>
                    <a:bodyPr/>
                    <a:lstStyle/>
                    <a:p>
                      <a:r>
                        <a:rPr lang="gu-IN"/>
                        <a:t>બ્રહ્મા</a:t>
                      </a:r>
                    </a:p>
                  </a:txBody>
                  <a:tcPr anchor="ctr"/>
                </a:tc>
                <a:tc>
                  <a:txBody>
                    <a:bodyPr/>
                    <a:lstStyle/>
                    <a:p>
                      <a:r>
                        <a:rPr lang="gu-IN"/>
                        <a:t>નિયામક</a:t>
                      </a:r>
                    </a:p>
                  </a:txBody>
                  <a:tcPr anchor="ctr"/>
                </a:tc>
                <a:tc>
                  <a:txBody>
                    <a:bodyPr/>
                    <a:lstStyle/>
                    <a:p>
                      <a:r>
                        <a:rPr lang="gu-IN" dirty="0"/>
                        <a:t>યજ્ઞની દેખરેખ કરે છે, તમામ વેદોમાં કુશળ, ખોટા બાબતોને સુધારવા માટે જવાબદાર છે.</a:t>
                      </a:r>
                    </a:p>
                  </a:txBody>
                  <a:tcPr anchor="ctr"/>
                </a:tc>
              </a:tr>
            </a:tbl>
          </a:graphicData>
        </a:graphic>
      </p:graphicFrame>
      <p:sp>
        <p:nvSpPr>
          <p:cNvPr id="12" name="Rectangle 1"/>
          <p:cNvSpPr>
            <a:spLocks noChangeArrowheads="1"/>
          </p:cNvSpPr>
          <p:nvPr/>
        </p:nvSpPr>
        <p:spPr bwMode="auto">
          <a:xfrm>
            <a:off x="838200" y="14553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3647300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2684A64-1990-BFD0-44C4-E2BE852549AC}"/>
              </a:ext>
            </a:extLst>
          </p:cNvPr>
          <p:cNvSpPr>
            <a:spLocks noGrp="1"/>
          </p:cNvSpPr>
          <p:nvPr>
            <p:ph idx="1"/>
          </p:nvPr>
        </p:nvSpPr>
        <p:spPr>
          <a:xfrm>
            <a:off x="131181" y="820580"/>
            <a:ext cx="11927470" cy="5590565"/>
          </a:xfrm>
        </p:spPr>
        <p:txBody>
          <a:bodyPr/>
          <a:lstStyle/>
          <a:p>
            <a:r>
              <a:rPr lang="en-US" dirty="0"/>
              <a:t>The Yajnas, or sacrificial rituals, were pivotal in the Vedic tradition. They were seen as essential </a:t>
            </a:r>
            <a:r>
              <a:rPr lang="en-US" b="1" dirty="0">
                <a:solidFill>
                  <a:srgbClr val="C00000"/>
                </a:solidFill>
              </a:rPr>
              <a:t>for maintaining the cosmic order and pleasing the gods.</a:t>
            </a:r>
          </a:p>
          <a:p>
            <a:r>
              <a:rPr lang="en-US" dirty="0"/>
              <a:t>Every major event in the life of a Vedic person, from birth to death, involved Yajnas. These rituals were integral to festivals, agricultural cycles, and personal milestones.</a:t>
            </a:r>
          </a:p>
          <a:p>
            <a:pPr marL="0" indent="0">
              <a:buNone/>
            </a:pPr>
            <a:r>
              <a:rPr lang="en-IN" b="1" dirty="0">
                <a:solidFill>
                  <a:srgbClr val="C00000"/>
                </a:solidFill>
              </a:rPr>
              <a:t>Role of Yajnas</a:t>
            </a:r>
          </a:p>
          <a:p>
            <a:r>
              <a:rPr lang="en-US" b="1" dirty="0">
                <a:solidFill>
                  <a:srgbClr val="C00000"/>
                </a:solidFill>
              </a:rPr>
              <a:t>Agni</a:t>
            </a:r>
            <a:r>
              <a:rPr lang="en-US" dirty="0"/>
              <a:t>, the fire god, was believed to be </a:t>
            </a:r>
            <a:r>
              <a:rPr lang="en-US" b="1" dirty="0">
                <a:solidFill>
                  <a:srgbClr val="C00000"/>
                </a:solidFill>
              </a:rPr>
              <a:t>the mediator between humans and gods</a:t>
            </a:r>
            <a:r>
              <a:rPr lang="en-US" dirty="0"/>
              <a:t>, carrying offerings to the divine beings.</a:t>
            </a:r>
          </a:p>
          <a:p>
            <a:r>
              <a:rPr lang="en-US" dirty="0"/>
              <a:t>People performed Yajnas to </a:t>
            </a:r>
            <a:r>
              <a:rPr lang="en-US" b="1" dirty="0">
                <a:solidFill>
                  <a:srgbClr val="C00000"/>
                </a:solidFill>
              </a:rPr>
              <a:t>ask for prosperity, good health, and spiritual progress. </a:t>
            </a:r>
            <a:r>
              <a:rPr lang="en-US" dirty="0"/>
              <a:t>These rituals were thought to ensure the well-being of individuals and the community.</a:t>
            </a:r>
          </a:p>
          <a:p>
            <a:r>
              <a:rPr lang="en-US" dirty="0"/>
              <a:t>Yajnas were also a </a:t>
            </a:r>
            <a:r>
              <a:rPr lang="en-US" b="1" dirty="0">
                <a:solidFill>
                  <a:srgbClr val="C00000"/>
                </a:solidFill>
              </a:rPr>
              <a:t>way to thank the gods </a:t>
            </a:r>
            <a:r>
              <a:rPr lang="en-US" dirty="0"/>
              <a:t>for their generosity and the benefits received by individuals and society.</a:t>
            </a:r>
            <a:endParaRPr lang="en-IN" dirty="0"/>
          </a:p>
        </p:txBody>
      </p:sp>
      <p:sp>
        <p:nvSpPr>
          <p:cNvPr id="3" name="Title 2">
            <a:extLst>
              <a:ext uri="{FF2B5EF4-FFF2-40B4-BE49-F238E27FC236}">
                <a16:creationId xmlns="" xmlns:a16="http://schemas.microsoft.com/office/drawing/2014/main" id="{41BCBD02-FD0E-BFF7-BD61-ECB2A78DB476}"/>
              </a:ext>
            </a:extLst>
          </p:cNvPr>
          <p:cNvSpPr>
            <a:spLocks noGrp="1"/>
          </p:cNvSpPr>
          <p:nvPr>
            <p:ph type="title"/>
          </p:nvPr>
        </p:nvSpPr>
        <p:spPr/>
        <p:txBody>
          <a:bodyPr/>
          <a:lstStyle/>
          <a:p>
            <a:r>
              <a:rPr lang="en-IN" dirty="0"/>
              <a:t>Understanding Vedic Divisions</a:t>
            </a:r>
          </a:p>
        </p:txBody>
      </p:sp>
    </p:spTree>
    <p:extLst>
      <p:ext uri="{BB962C8B-B14F-4D97-AF65-F5344CB8AC3E}">
        <p14:creationId xmlns:p14="http://schemas.microsoft.com/office/powerpoint/2010/main" val="114876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2684A64-1990-BFD0-44C4-E2BE852549AC}"/>
              </a:ext>
            </a:extLst>
          </p:cNvPr>
          <p:cNvSpPr>
            <a:spLocks noGrp="1"/>
          </p:cNvSpPr>
          <p:nvPr>
            <p:ph idx="1"/>
          </p:nvPr>
        </p:nvSpPr>
        <p:spPr/>
        <p:txBody>
          <a:bodyPr/>
          <a:lstStyle/>
          <a:p>
            <a:pPr marL="0" indent="0">
              <a:buNone/>
            </a:pPr>
            <a:r>
              <a:rPr lang="en-US" b="1" dirty="0">
                <a:solidFill>
                  <a:srgbClr val="C00000"/>
                </a:solidFill>
              </a:rPr>
              <a:t>Vedic Knowledge and Rituals</a:t>
            </a:r>
          </a:p>
          <a:p>
            <a:r>
              <a:rPr lang="en-US" dirty="0"/>
              <a:t>The </a:t>
            </a:r>
            <a:r>
              <a:rPr lang="en-US" dirty="0">
                <a:solidFill>
                  <a:srgbClr val="FF0000"/>
                </a:solidFill>
              </a:rPr>
              <a:t>Vedas provided comprehensive instructions on how to perform Yajnas</a:t>
            </a:r>
            <a:r>
              <a:rPr lang="en-US" dirty="0"/>
              <a:t>, including the specific mantras to chant, materials to use, and the precise procedures to follow.</a:t>
            </a:r>
          </a:p>
          <a:p>
            <a:r>
              <a:rPr lang="en-US" dirty="0"/>
              <a:t>Over centuries, a highly developed system for conducting Yajnas emerged, reflecting an advanced understanding of ritual practice and spiritual discipline.</a:t>
            </a:r>
          </a:p>
          <a:p>
            <a:pPr marL="0" indent="0">
              <a:buNone/>
            </a:pPr>
            <a:r>
              <a:rPr lang="en-IN" b="1" dirty="0">
                <a:solidFill>
                  <a:srgbClr val="C00000"/>
                </a:solidFill>
              </a:rPr>
              <a:t>Project Management Insight</a:t>
            </a:r>
          </a:p>
          <a:p>
            <a:r>
              <a:rPr lang="en-US" dirty="0"/>
              <a:t>The execution of a Yajna required </a:t>
            </a:r>
            <a:r>
              <a:rPr lang="en-US" dirty="0" smtClean="0"/>
              <a:t>meticulous (</a:t>
            </a:r>
            <a:r>
              <a:rPr lang="gu-IN" dirty="0" smtClean="0"/>
              <a:t>ઝીણવટભર્યું</a:t>
            </a:r>
            <a:r>
              <a:rPr lang="en-US" dirty="0" smtClean="0"/>
              <a:t>) </a:t>
            </a:r>
            <a:r>
              <a:rPr lang="en-US" dirty="0"/>
              <a:t>planning, coordination, and teamwork, </a:t>
            </a:r>
            <a:r>
              <a:rPr lang="en-US" dirty="0" smtClean="0"/>
              <a:t>akin (</a:t>
            </a:r>
            <a:r>
              <a:rPr lang="gu-IN" dirty="0" smtClean="0"/>
              <a:t>સમાન</a:t>
            </a:r>
            <a:r>
              <a:rPr lang="en-US" dirty="0" smtClean="0"/>
              <a:t>) </a:t>
            </a:r>
            <a:r>
              <a:rPr lang="en-US" dirty="0"/>
              <a:t>to modern project management.</a:t>
            </a:r>
          </a:p>
          <a:p>
            <a:r>
              <a:rPr lang="en-US" dirty="0"/>
              <a:t>Different participants had specialized roles, ensuring that each aspect of the ritual was performed correctly and efficiently.</a:t>
            </a:r>
            <a:endParaRPr lang="en-IN" dirty="0"/>
          </a:p>
        </p:txBody>
      </p:sp>
      <p:sp>
        <p:nvSpPr>
          <p:cNvPr id="3" name="Title 2">
            <a:extLst>
              <a:ext uri="{FF2B5EF4-FFF2-40B4-BE49-F238E27FC236}">
                <a16:creationId xmlns="" xmlns:a16="http://schemas.microsoft.com/office/drawing/2014/main" id="{41BCBD02-FD0E-BFF7-BD61-ECB2A78DB476}"/>
              </a:ext>
            </a:extLst>
          </p:cNvPr>
          <p:cNvSpPr>
            <a:spLocks noGrp="1"/>
          </p:cNvSpPr>
          <p:nvPr>
            <p:ph type="title"/>
          </p:nvPr>
        </p:nvSpPr>
        <p:spPr/>
        <p:txBody>
          <a:bodyPr/>
          <a:lstStyle/>
          <a:p>
            <a:r>
              <a:rPr lang="en-IN" dirty="0"/>
              <a:t>Understanding Vedic Divisions</a:t>
            </a:r>
          </a:p>
        </p:txBody>
      </p:sp>
    </p:spTree>
    <p:extLst>
      <p:ext uri="{BB962C8B-B14F-4D97-AF65-F5344CB8AC3E}">
        <p14:creationId xmlns:p14="http://schemas.microsoft.com/office/powerpoint/2010/main" val="408687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prstClr val="white"/>
                </a:solidFill>
                <a:sym typeface="Wingdings 2" panose="05020102010507070707" pitchFamily="18" charset="2"/>
              </a:rPr>
              <a:t></a:t>
            </a:r>
            <a:endParaRPr lang="en-US" sz="2800" dirty="0">
              <a:solidFill>
                <a:prstClr val="white"/>
              </a:solidFill>
            </a:endParaRPr>
          </a:p>
        </p:txBody>
      </p:sp>
      <p:sp>
        <p:nvSpPr>
          <p:cNvPr id="7" name="TextBox 6">
            <a:extLst>
              <a:ext uri="{FF2B5EF4-FFF2-40B4-BE49-F238E27FC236}">
                <a16:creationId xmlns=""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prstClr val="white"/>
                </a:solidFill>
              </a:rPr>
              <a:t>Looping</a:t>
            </a:r>
          </a:p>
        </p:txBody>
      </p:sp>
      <p:cxnSp>
        <p:nvCxnSpPr>
          <p:cNvPr id="8" name="Straight Connector 7">
            <a:extLst>
              <a:ext uri="{FF2B5EF4-FFF2-40B4-BE49-F238E27FC236}">
                <a16:creationId xmlns="" xmlns:a16="http://schemas.microsoft.com/office/drawing/2014/main" id="{F34260FD-CAA3-43A0-977C-7E4B57013872}"/>
              </a:ext>
            </a:extLst>
          </p:cNvPr>
          <p:cNvCxnSpPr>
            <a:cxnSpLocks/>
          </p:cNvCxnSpPr>
          <p:nvPr/>
        </p:nvCxnSpPr>
        <p:spPr>
          <a:xfrm>
            <a:off x="1191446" y="1157468"/>
            <a:ext cx="0" cy="50685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BDA2F9A4-6988-4274-8384-12496EC9D59D}"/>
              </a:ext>
            </a:extLst>
          </p:cNvPr>
          <p:cNvSpPr txBox="1"/>
          <p:nvPr/>
        </p:nvSpPr>
        <p:spPr>
          <a:xfrm>
            <a:off x="1458964" y="731706"/>
            <a:ext cx="7023076" cy="3970318"/>
          </a:xfrm>
          <a:prstGeom prst="rect">
            <a:avLst/>
          </a:prstGeom>
          <a:noFill/>
        </p:spPr>
        <p:txBody>
          <a:bodyPr wrap="none" rtlCol="0">
            <a:spAutoFit/>
          </a:bodyPr>
          <a:lstStyle/>
          <a:p>
            <a:r>
              <a:rPr lang="en-US" b="1" dirty="0">
                <a:solidFill>
                  <a:srgbClr val="212121"/>
                </a:solidFill>
              </a:rPr>
              <a:t>Introduction to Indian Knowledge System </a:t>
            </a:r>
          </a:p>
          <a:p>
            <a:pPr marL="742950" lvl="1" indent="-285750">
              <a:lnSpc>
                <a:spcPct val="150000"/>
              </a:lnSpc>
              <a:buFont typeface="Arial" panose="020B0604020202020204" pitchFamily="34" charset="0"/>
              <a:buChar char="•"/>
            </a:pPr>
            <a:r>
              <a:rPr lang="en-US" dirty="0"/>
              <a:t>History of Vedas</a:t>
            </a:r>
          </a:p>
          <a:p>
            <a:pPr marL="742950" lvl="1" indent="-285750">
              <a:lnSpc>
                <a:spcPct val="150000"/>
              </a:lnSpc>
              <a:buFont typeface="Arial" panose="020B0604020202020204" pitchFamily="34" charset="0"/>
              <a:buChar char="•"/>
            </a:pPr>
            <a:r>
              <a:rPr lang="en-US" dirty="0" err="1"/>
              <a:t>Yajna</a:t>
            </a:r>
            <a:r>
              <a:rPr lang="en-US" dirty="0"/>
              <a:t> Organization</a:t>
            </a:r>
          </a:p>
          <a:p>
            <a:pPr marL="742950" lvl="1" indent="-285750">
              <a:lnSpc>
                <a:spcPct val="150000"/>
              </a:lnSpc>
              <a:buFont typeface="Arial" panose="020B0604020202020204" pitchFamily="34" charset="0"/>
              <a:buChar char="•"/>
            </a:pPr>
            <a:r>
              <a:rPr lang="en-US" dirty="0"/>
              <a:t>4 Vedas, its Brief Introduction and its analysis</a:t>
            </a:r>
          </a:p>
          <a:p>
            <a:pPr marL="742950" lvl="1" indent="-285750">
              <a:lnSpc>
                <a:spcPct val="150000"/>
              </a:lnSpc>
              <a:buFont typeface="Arial" panose="020B0604020202020204" pitchFamily="34" charset="0"/>
              <a:buChar char="•"/>
            </a:pPr>
            <a:r>
              <a:rPr lang="en-US" dirty="0"/>
              <a:t>History of Yoga</a:t>
            </a:r>
          </a:p>
          <a:p>
            <a:pPr marL="742950" lvl="1" indent="-285750">
              <a:lnSpc>
                <a:spcPct val="150000"/>
              </a:lnSpc>
              <a:buFont typeface="Arial" panose="020B0604020202020204" pitchFamily="34" charset="0"/>
              <a:buChar char="•"/>
            </a:pPr>
            <a:r>
              <a:rPr lang="en-US" dirty="0"/>
              <a:t>Yoga Way of Life</a:t>
            </a:r>
          </a:p>
          <a:p>
            <a:pPr marL="742950" lvl="1" indent="-285750">
              <a:lnSpc>
                <a:spcPct val="150000"/>
              </a:lnSpc>
              <a:buFont typeface="Arial" panose="020B0604020202020204" pitchFamily="34" charset="0"/>
              <a:buChar char="•"/>
            </a:pPr>
            <a:r>
              <a:rPr lang="en-US" dirty="0"/>
              <a:t>Physical Exercise - Yoga (</a:t>
            </a:r>
            <a:r>
              <a:rPr lang="en-US" dirty="0" err="1"/>
              <a:t>Asanas</a:t>
            </a:r>
            <a:r>
              <a:rPr lang="en-US" dirty="0"/>
              <a:t>)</a:t>
            </a:r>
          </a:p>
          <a:p>
            <a:pPr marL="742950" lvl="1" indent="-285750">
              <a:lnSpc>
                <a:spcPct val="150000"/>
              </a:lnSpc>
              <a:buFont typeface="Arial" panose="020B0604020202020204" pitchFamily="34" charset="0"/>
              <a:buChar char="•"/>
            </a:pPr>
            <a:r>
              <a:rPr lang="en-US" dirty="0"/>
              <a:t>Mental Exercises: Meditation - Yoga (Pranayama, </a:t>
            </a:r>
            <a:r>
              <a:rPr lang="en-US" dirty="0" err="1"/>
              <a:t>Sukshma</a:t>
            </a:r>
            <a:r>
              <a:rPr lang="en-US" dirty="0"/>
              <a:t> </a:t>
            </a:r>
            <a:r>
              <a:rPr lang="en-US" dirty="0" err="1"/>
              <a:t>Kriyas</a:t>
            </a:r>
            <a:r>
              <a:rPr lang="en-US" dirty="0"/>
              <a:t>) </a:t>
            </a:r>
          </a:p>
          <a:p>
            <a:pPr marL="742950" lvl="1" indent="-285750">
              <a:lnSpc>
                <a:spcPct val="150000"/>
              </a:lnSpc>
              <a:buFont typeface="Arial" panose="020B0604020202020204" pitchFamily="34" charset="0"/>
              <a:buChar char="•"/>
            </a:pPr>
            <a:r>
              <a:rPr lang="en-US" dirty="0"/>
              <a:t>Importance of Balanced Life</a:t>
            </a:r>
          </a:p>
          <a:p>
            <a:endParaRPr lang="en-US" dirty="0">
              <a:solidFill>
                <a:prstClr val="white">
                  <a:lumMod val="50000"/>
                </a:prstClr>
              </a:solidFill>
            </a:endParaRPr>
          </a:p>
        </p:txBody>
      </p:sp>
    </p:spTree>
    <p:extLst>
      <p:ext uri="{BB962C8B-B14F-4D97-AF65-F5344CB8AC3E}">
        <p14:creationId xmlns:p14="http://schemas.microsoft.com/office/powerpoint/2010/main" val="8854770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D52B9829-12EB-FE1D-2740-EADEBA13FB6A}"/>
              </a:ext>
            </a:extLst>
          </p:cNvPr>
          <p:cNvSpPr>
            <a:spLocks noGrp="1"/>
          </p:cNvSpPr>
          <p:nvPr>
            <p:ph idx="1"/>
          </p:nvPr>
        </p:nvSpPr>
        <p:spPr/>
        <p:txBody>
          <a:bodyPr/>
          <a:lstStyle/>
          <a:p>
            <a:r>
              <a:rPr lang="en-US" dirty="0"/>
              <a:t>The </a:t>
            </a:r>
            <a:r>
              <a:rPr lang="en-US" b="1" dirty="0" err="1">
                <a:solidFill>
                  <a:srgbClr val="C00000"/>
                </a:solidFill>
              </a:rPr>
              <a:t>Yajamana</a:t>
            </a:r>
            <a:r>
              <a:rPr lang="en-US" b="1" dirty="0">
                <a:solidFill>
                  <a:srgbClr val="C00000"/>
                </a:solidFill>
              </a:rPr>
              <a:t> (the sponsor of the Yajna) and his wife were crucial </a:t>
            </a:r>
            <a:r>
              <a:rPr lang="en-US" dirty="0"/>
              <a:t>as they had personal stakes in the success of the ritual, often seeking divine favor or expressing gratitude.</a:t>
            </a:r>
          </a:p>
          <a:p>
            <a:r>
              <a:rPr lang="en-US" dirty="0"/>
              <a:t>The Yajna required a </a:t>
            </a:r>
            <a:r>
              <a:rPr lang="en-US" b="1" dirty="0">
                <a:solidFill>
                  <a:srgbClr val="C00000"/>
                </a:solidFill>
              </a:rPr>
              <a:t>team of 18 people, divided into four groups of four</a:t>
            </a:r>
            <a:r>
              <a:rPr lang="en-US" dirty="0"/>
              <a:t>, each with expertise in different Vedic texts and ritual functions along with the </a:t>
            </a:r>
            <a:r>
              <a:rPr lang="en-US" dirty="0" err="1"/>
              <a:t>Yajamana</a:t>
            </a:r>
            <a:r>
              <a:rPr lang="en-US" dirty="0"/>
              <a:t> and his wife.</a:t>
            </a:r>
          </a:p>
          <a:p>
            <a:pPr marL="0" indent="0">
              <a:buNone/>
            </a:pPr>
            <a:r>
              <a:rPr lang="en-IN" b="1" dirty="0">
                <a:solidFill>
                  <a:srgbClr val="C00000"/>
                </a:solidFill>
              </a:rPr>
              <a:t>Group 1: </a:t>
            </a:r>
            <a:r>
              <a:rPr lang="en-IN" b="1" dirty="0" err="1">
                <a:solidFill>
                  <a:srgbClr val="C00000"/>
                </a:solidFill>
              </a:rPr>
              <a:t>Hotr-gana</a:t>
            </a:r>
            <a:endParaRPr lang="en-IN" b="1" dirty="0">
              <a:solidFill>
                <a:srgbClr val="C00000"/>
              </a:solidFill>
            </a:endParaRPr>
          </a:p>
          <a:p>
            <a:r>
              <a:rPr lang="en-US" dirty="0"/>
              <a:t>This group comprised a lead priest (</a:t>
            </a:r>
            <a:r>
              <a:rPr lang="en-US" dirty="0" err="1"/>
              <a:t>Hotr</a:t>
            </a:r>
            <a:r>
              <a:rPr lang="en-US" dirty="0"/>
              <a:t>) and three assistants who were well-versed in the </a:t>
            </a:r>
            <a:r>
              <a:rPr lang="en-US" b="1" dirty="0"/>
              <a:t>Rigveda.</a:t>
            </a:r>
          </a:p>
          <a:p>
            <a:r>
              <a:rPr lang="en-US" dirty="0"/>
              <a:t>Their primary role was to chant </a:t>
            </a:r>
            <a:r>
              <a:rPr lang="en-US" dirty="0" smtClean="0"/>
              <a:t>hymns(</a:t>
            </a:r>
            <a:r>
              <a:rPr lang="gu-IN" dirty="0" smtClean="0"/>
              <a:t>સ્તોત્રો</a:t>
            </a:r>
            <a:r>
              <a:rPr lang="en-US" dirty="0" smtClean="0"/>
              <a:t>) </a:t>
            </a:r>
            <a:r>
              <a:rPr lang="en-US" dirty="0"/>
              <a:t>from the Rigveda to invoke and invite the gods to the ritual.</a:t>
            </a:r>
            <a:endParaRPr lang="en-IN" dirty="0"/>
          </a:p>
        </p:txBody>
      </p:sp>
      <p:sp>
        <p:nvSpPr>
          <p:cNvPr id="3" name="Title 2">
            <a:extLst>
              <a:ext uri="{FF2B5EF4-FFF2-40B4-BE49-F238E27FC236}">
                <a16:creationId xmlns="" xmlns:a16="http://schemas.microsoft.com/office/drawing/2014/main" id="{C0474C30-DBB2-352B-AB67-98D62D492C1A}"/>
              </a:ext>
            </a:extLst>
          </p:cNvPr>
          <p:cNvSpPr>
            <a:spLocks noGrp="1"/>
          </p:cNvSpPr>
          <p:nvPr>
            <p:ph type="title"/>
          </p:nvPr>
        </p:nvSpPr>
        <p:spPr/>
        <p:txBody>
          <a:bodyPr>
            <a:normAutofit/>
          </a:bodyPr>
          <a:lstStyle/>
          <a:p>
            <a:r>
              <a:rPr lang="en-US" dirty="0"/>
              <a:t>Yajna Organization</a:t>
            </a:r>
            <a:endParaRPr lang="en-IN" dirty="0"/>
          </a:p>
        </p:txBody>
      </p:sp>
    </p:spTree>
    <p:extLst>
      <p:ext uri="{BB962C8B-B14F-4D97-AF65-F5344CB8AC3E}">
        <p14:creationId xmlns:p14="http://schemas.microsoft.com/office/powerpoint/2010/main" val="295373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D52B9829-12EB-FE1D-2740-EADEBA13FB6A}"/>
              </a:ext>
            </a:extLst>
          </p:cNvPr>
          <p:cNvSpPr>
            <a:spLocks noGrp="1"/>
          </p:cNvSpPr>
          <p:nvPr>
            <p:ph idx="1"/>
          </p:nvPr>
        </p:nvSpPr>
        <p:spPr/>
        <p:txBody>
          <a:bodyPr/>
          <a:lstStyle/>
          <a:p>
            <a:pPr marL="0" indent="0">
              <a:buNone/>
            </a:pPr>
            <a:r>
              <a:rPr lang="en-US" b="1" dirty="0">
                <a:solidFill>
                  <a:srgbClr val="C00000"/>
                </a:solidFill>
              </a:rPr>
              <a:t>Group 2: </a:t>
            </a:r>
            <a:r>
              <a:rPr lang="en-US" b="1" dirty="0" err="1">
                <a:solidFill>
                  <a:srgbClr val="C00000"/>
                </a:solidFill>
              </a:rPr>
              <a:t>Adhvaryu-gana</a:t>
            </a:r>
            <a:endParaRPr lang="en-US" b="1" dirty="0">
              <a:solidFill>
                <a:srgbClr val="C00000"/>
              </a:solidFill>
            </a:endParaRPr>
          </a:p>
          <a:p>
            <a:r>
              <a:rPr lang="en-US" dirty="0"/>
              <a:t>This group included priests proficient in the </a:t>
            </a:r>
            <a:r>
              <a:rPr lang="en-US" b="1" dirty="0"/>
              <a:t>Yajurveda</a:t>
            </a:r>
            <a:r>
              <a:rPr lang="en-US" dirty="0"/>
              <a:t>, which deals with the </a:t>
            </a:r>
            <a:r>
              <a:rPr lang="en-US" b="1" dirty="0">
                <a:solidFill>
                  <a:srgbClr val="FF0000"/>
                </a:solidFill>
              </a:rPr>
              <a:t>procedural aspects of the rituals</a:t>
            </a:r>
            <a:r>
              <a:rPr lang="en-US" dirty="0"/>
              <a:t>.</a:t>
            </a:r>
          </a:p>
          <a:p>
            <a:r>
              <a:rPr lang="en-US" dirty="0"/>
              <a:t>They were responsible for the </a:t>
            </a:r>
            <a:r>
              <a:rPr lang="en-US" b="1" dirty="0">
                <a:solidFill>
                  <a:srgbClr val="FF0000"/>
                </a:solidFill>
              </a:rPr>
              <a:t>physical execution of the Yajna</a:t>
            </a:r>
            <a:r>
              <a:rPr lang="en-US" dirty="0"/>
              <a:t>, including making offerings to the fire and ensuring that the ritual followed the correct sequence.</a:t>
            </a:r>
          </a:p>
          <a:p>
            <a:pPr marL="0" indent="0">
              <a:buNone/>
            </a:pPr>
            <a:r>
              <a:rPr lang="en-US" b="1" dirty="0">
                <a:solidFill>
                  <a:srgbClr val="C00000"/>
                </a:solidFill>
              </a:rPr>
              <a:t>Group 3: </a:t>
            </a:r>
            <a:r>
              <a:rPr lang="en-US" b="1" dirty="0" err="1">
                <a:solidFill>
                  <a:srgbClr val="C00000"/>
                </a:solidFill>
              </a:rPr>
              <a:t>Udgatr-gana</a:t>
            </a:r>
            <a:endParaRPr lang="en-US" b="1" dirty="0">
              <a:solidFill>
                <a:srgbClr val="C00000"/>
              </a:solidFill>
            </a:endParaRPr>
          </a:p>
          <a:p>
            <a:r>
              <a:rPr lang="en-US" dirty="0"/>
              <a:t>This group specialized in the musical chants and hymns of the </a:t>
            </a:r>
            <a:r>
              <a:rPr lang="en-US" b="1" dirty="0"/>
              <a:t>Samaveda</a:t>
            </a:r>
            <a:r>
              <a:rPr lang="en-US" dirty="0"/>
              <a:t>.</a:t>
            </a:r>
          </a:p>
          <a:p>
            <a:r>
              <a:rPr lang="en-US" dirty="0"/>
              <a:t>They sang the appropriate hymns to praise the gods, enhancing the spiritual atmosphere of the Yajna.</a:t>
            </a:r>
            <a:endParaRPr lang="en-IN" dirty="0"/>
          </a:p>
        </p:txBody>
      </p:sp>
      <p:sp>
        <p:nvSpPr>
          <p:cNvPr id="3" name="Title 2">
            <a:extLst>
              <a:ext uri="{FF2B5EF4-FFF2-40B4-BE49-F238E27FC236}">
                <a16:creationId xmlns="" xmlns:a16="http://schemas.microsoft.com/office/drawing/2014/main" id="{C0474C30-DBB2-352B-AB67-98D62D492C1A}"/>
              </a:ext>
            </a:extLst>
          </p:cNvPr>
          <p:cNvSpPr>
            <a:spLocks noGrp="1"/>
          </p:cNvSpPr>
          <p:nvPr>
            <p:ph type="title"/>
          </p:nvPr>
        </p:nvSpPr>
        <p:spPr/>
        <p:txBody>
          <a:bodyPr>
            <a:normAutofit/>
          </a:bodyPr>
          <a:lstStyle/>
          <a:p>
            <a:r>
              <a:rPr lang="en-US" dirty="0"/>
              <a:t>Yajna Organization</a:t>
            </a:r>
            <a:endParaRPr lang="en-IN" dirty="0"/>
          </a:p>
        </p:txBody>
      </p:sp>
    </p:spTree>
    <p:extLst>
      <p:ext uri="{BB962C8B-B14F-4D97-AF65-F5344CB8AC3E}">
        <p14:creationId xmlns:p14="http://schemas.microsoft.com/office/powerpoint/2010/main" val="365641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D34C5F82-32A3-8E66-3DC6-56C9177EBA49}"/>
              </a:ext>
            </a:extLst>
          </p:cNvPr>
          <p:cNvSpPr>
            <a:spLocks noGrp="1"/>
          </p:cNvSpPr>
          <p:nvPr>
            <p:ph idx="1"/>
          </p:nvPr>
        </p:nvSpPr>
        <p:spPr>
          <a:xfrm>
            <a:off x="131180" y="863444"/>
            <a:ext cx="5098045" cy="5590565"/>
          </a:xfrm>
        </p:spPr>
        <p:txBody>
          <a:bodyPr/>
          <a:lstStyle/>
          <a:p>
            <a:pPr marL="0" indent="0">
              <a:buNone/>
            </a:pPr>
            <a:r>
              <a:rPr lang="en-US" b="1" dirty="0">
                <a:solidFill>
                  <a:srgbClr val="C00000"/>
                </a:solidFill>
              </a:rPr>
              <a:t>Group 4: Brahma-</a:t>
            </a:r>
            <a:r>
              <a:rPr lang="en-US" b="1" dirty="0" err="1">
                <a:solidFill>
                  <a:srgbClr val="C00000"/>
                </a:solidFill>
              </a:rPr>
              <a:t>gana</a:t>
            </a:r>
            <a:endParaRPr lang="en-US" b="1" dirty="0">
              <a:solidFill>
                <a:srgbClr val="C00000"/>
              </a:solidFill>
            </a:endParaRPr>
          </a:p>
          <a:p>
            <a:r>
              <a:rPr lang="en-US" dirty="0"/>
              <a:t>This group consisted of priests with </a:t>
            </a:r>
            <a:r>
              <a:rPr lang="en-US" dirty="0">
                <a:solidFill>
                  <a:srgbClr val="FF0000"/>
                </a:solidFill>
              </a:rPr>
              <a:t>deep knowledge of the </a:t>
            </a:r>
            <a:r>
              <a:rPr lang="en-US" b="1" dirty="0" err="1" smtClean="0">
                <a:solidFill>
                  <a:srgbClr val="FF0000"/>
                </a:solidFill>
              </a:rPr>
              <a:t>Atharvaveda</a:t>
            </a:r>
            <a:r>
              <a:rPr lang="en-US" dirty="0" smtClean="0"/>
              <a:t>, </a:t>
            </a:r>
            <a:r>
              <a:rPr lang="en-US" dirty="0"/>
              <a:t>which includes spells and </a:t>
            </a:r>
            <a:r>
              <a:rPr lang="en-US" dirty="0" smtClean="0"/>
              <a:t>incantations (</a:t>
            </a:r>
            <a:r>
              <a:rPr lang="gu-IN" dirty="0" smtClean="0"/>
              <a:t>મંત્ર</a:t>
            </a:r>
            <a:r>
              <a:rPr lang="en-US" dirty="0" smtClean="0"/>
              <a:t>).</a:t>
            </a:r>
            <a:endParaRPr lang="en-US" dirty="0"/>
          </a:p>
          <a:p>
            <a:r>
              <a:rPr lang="en-US" dirty="0"/>
              <a:t>They acted as overseers, ensuring the ritual was performed according to the prescribed methods. </a:t>
            </a:r>
          </a:p>
          <a:p>
            <a:r>
              <a:rPr lang="en-US" dirty="0"/>
              <a:t>They intervened to correct any mistakes and resolved any problems that arose during the Yajna.</a:t>
            </a:r>
            <a:endParaRPr lang="en-IN" dirty="0"/>
          </a:p>
        </p:txBody>
      </p:sp>
      <p:sp>
        <p:nvSpPr>
          <p:cNvPr id="3" name="Title 2">
            <a:extLst>
              <a:ext uri="{FF2B5EF4-FFF2-40B4-BE49-F238E27FC236}">
                <a16:creationId xmlns="" xmlns:a16="http://schemas.microsoft.com/office/drawing/2014/main" id="{FD0A8933-78C0-D860-EB76-0F53318363CC}"/>
              </a:ext>
            </a:extLst>
          </p:cNvPr>
          <p:cNvSpPr>
            <a:spLocks noGrp="1"/>
          </p:cNvSpPr>
          <p:nvPr>
            <p:ph type="title"/>
          </p:nvPr>
        </p:nvSpPr>
        <p:spPr/>
        <p:txBody>
          <a:bodyPr>
            <a:normAutofit/>
          </a:bodyPr>
          <a:lstStyle/>
          <a:p>
            <a:r>
              <a:rPr lang="en-US" dirty="0"/>
              <a:t>Yajna Organization</a:t>
            </a:r>
            <a:endParaRPr lang="en-IN" dirty="0"/>
          </a:p>
        </p:txBody>
      </p:sp>
      <p:pic>
        <p:nvPicPr>
          <p:cNvPr id="4" name="Picture 3">
            <a:extLst>
              <a:ext uri="{FF2B5EF4-FFF2-40B4-BE49-F238E27FC236}">
                <a16:creationId xmlns="" xmlns:a16="http://schemas.microsoft.com/office/drawing/2014/main" id="{AC750B06-0120-0D3E-BDFC-A54070A3EBF2}"/>
              </a:ext>
            </a:extLst>
          </p:cNvPr>
          <p:cNvPicPr>
            <a:picLocks noChangeAspect="1"/>
          </p:cNvPicPr>
          <p:nvPr/>
        </p:nvPicPr>
        <p:blipFill>
          <a:blip r:embed="rId2"/>
          <a:stretch>
            <a:fillRect/>
          </a:stretch>
        </p:blipFill>
        <p:spPr>
          <a:xfrm>
            <a:off x="5351310" y="863444"/>
            <a:ext cx="6709510" cy="5037294"/>
          </a:xfrm>
          <a:prstGeom prst="rect">
            <a:avLst/>
          </a:prstGeom>
        </p:spPr>
      </p:pic>
    </p:spTree>
    <p:extLst>
      <p:ext uri="{BB962C8B-B14F-4D97-AF65-F5344CB8AC3E}">
        <p14:creationId xmlns:p14="http://schemas.microsoft.com/office/powerpoint/2010/main" val="361667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95951FF-D183-46D8-67D1-E716358EA684}"/>
              </a:ext>
            </a:extLst>
          </p:cNvPr>
          <p:cNvSpPr>
            <a:spLocks noGrp="1"/>
          </p:cNvSpPr>
          <p:nvPr>
            <p:ph idx="1"/>
          </p:nvPr>
        </p:nvSpPr>
        <p:spPr/>
        <p:txBody>
          <a:bodyPr/>
          <a:lstStyle/>
          <a:p>
            <a:pPr marL="0" indent="0">
              <a:buNone/>
            </a:pPr>
            <a:r>
              <a:rPr lang="en-US" b="1" dirty="0">
                <a:solidFill>
                  <a:srgbClr val="C00000"/>
                </a:solidFill>
              </a:rPr>
              <a:t>Scale of Yajnas</a:t>
            </a:r>
          </a:p>
          <a:p>
            <a:r>
              <a:rPr lang="en-US" dirty="0"/>
              <a:t>Yajnas could </a:t>
            </a:r>
            <a:r>
              <a:rPr lang="en-US" b="1" dirty="0">
                <a:solidFill>
                  <a:srgbClr val="C00000"/>
                </a:solidFill>
              </a:rPr>
              <a:t>range from small,</a:t>
            </a:r>
            <a:r>
              <a:rPr lang="en-US" dirty="0"/>
              <a:t> simple rituals lasting a few hours </a:t>
            </a:r>
            <a:r>
              <a:rPr lang="en-US" b="1" dirty="0">
                <a:solidFill>
                  <a:srgbClr val="C00000"/>
                </a:solidFill>
              </a:rPr>
              <a:t>to large</a:t>
            </a:r>
            <a:r>
              <a:rPr lang="en-US" dirty="0"/>
              <a:t>, elaborate ceremonies spanning several days. </a:t>
            </a:r>
          </a:p>
          <a:p>
            <a:r>
              <a:rPr lang="en-US" dirty="0"/>
              <a:t>Larger Yajnas required substantial resources, including time, materials, and personnel, and often involved the entire community.</a:t>
            </a:r>
          </a:p>
          <a:p>
            <a:r>
              <a:rPr lang="en-US" dirty="0"/>
              <a:t>The successful execution of a Yajna depended on </a:t>
            </a:r>
            <a:r>
              <a:rPr lang="en-US" b="1" dirty="0">
                <a:solidFill>
                  <a:srgbClr val="FF0000"/>
                </a:solidFill>
              </a:rPr>
              <a:t>advanced planning, resource allocation, and coordination </a:t>
            </a:r>
            <a:r>
              <a:rPr lang="en-US" dirty="0"/>
              <a:t>among the participants.</a:t>
            </a:r>
          </a:p>
          <a:p>
            <a:r>
              <a:rPr lang="en-US" dirty="0"/>
              <a:t>The Vedic people's ability to manage and execute complex </a:t>
            </a:r>
            <a:r>
              <a:rPr lang="en-US" b="1" dirty="0">
                <a:solidFill>
                  <a:srgbClr val="C00000"/>
                </a:solidFill>
              </a:rPr>
              <a:t>Yajnas showcased their organizational skills and attention to detail.</a:t>
            </a:r>
          </a:p>
          <a:p>
            <a:r>
              <a:rPr lang="en-US" dirty="0"/>
              <a:t>Yajnas were not just religious rituals but </a:t>
            </a:r>
            <a:r>
              <a:rPr lang="en-US" b="1" dirty="0">
                <a:solidFill>
                  <a:srgbClr val="C00000"/>
                </a:solidFill>
              </a:rPr>
              <a:t>were central to the social and cultural fabric of Vedic society</a:t>
            </a:r>
            <a:r>
              <a:rPr lang="en-US" dirty="0"/>
              <a:t>, influencing community structure and governance.</a:t>
            </a:r>
            <a:endParaRPr lang="en-IN" dirty="0"/>
          </a:p>
        </p:txBody>
      </p:sp>
      <p:sp>
        <p:nvSpPr>
          <p:cNvPr id="3" name="Title 2">
            <a:extLst>
              <a:ext uri="{FF2B5EF4-FFF2-40B4-BE49-F238E27FC236}">
                <a16:creationId xmlns="" xmlns:a16="http://schemas.microsoft.com/office/drawing/2014/main" id="{2FDB8E61-6B43-1727-013C-278774A1E206}"/>
              </a:ext>
            </a:extLst>
          </p:cNvPr>
          <p:cNvSpPr>
            <a:spLocks noGrp="1"/>
          </p:cNvSpPr>
          <p:nvPr>
            <p:ph type="title"/>
          </p:nvPr>
        </p:nvSpPr>
        <p:spPr/>
        <p:txBody>
          <a:bodyPr/>
          <a:lstStyle/>
          <a:p>
            <a:r>
              <a:rPr lang="en-IN" dirty="0"/>
              <a:t>Yajnas: Scale and Management</a:t>
            </a:r>
          </a:p>
        </p:txBody>
      </p:sp>
    </p:spTree>
    <p:extLst>
      <p:ext uri="{BB962C8B-B14F-4D97-AF65-F5344CB8AC3E}">
        <p14:creationId xmlns:p14="http://schemas.microsoft.com/office/powerpoint/2010/main" val="30259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D792E8-8838-4744-A7DD-92B0ED18307B}"/>
              </a:ext>
            </a:extLst>
          </p:cNvPr>
          <p:cNvSpPr>
            <a:spLocks noGrp="1"/>
          </p:cNvSpPr>
          <p:nvPr>
            <p:ph type="title"/>
          </p:nvPr>
        </p:nvSpPr>
        <p:spPr>
          <a:xfrm>
            <a:off x="402359" y="2333193"/>
            <a:ext cx="10515600" cy="2852737"/>
          </a:xfrm>
        </p:spPr>
        <p:txBody>
          <a:bodyPr/>
          <a:lstStyle/>
          <a:p>
            <a:r>
              <a:rPr lang="en-US" dirty="0" smtClean="0"/>
              <a:t>The Four Vedas</a:t>
            </a:r>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567253" y="6152950"/>
            <a:ext cx="1560394" cy="705050"/>
          </a:xfrm>
          <a:prstGeom prst="rect">
            <a:avLst/>
          </a:prstGeom>
        </p:spPr>
      </p:pic>
    </p:spTree>
    <p:extLst>
      <p:ext uri="{BB962C8B-B14F-4D97-AF65-F5344CB8AC3E}">
        <p14:creationId xmlns:p14="http://schemas.microsoft.com/office/powerpoint/2010/main" val="1647650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02CF91ED-8275-1F76-7D06-561F0446620E}"/>
              </a:ext>
            </a:extLst>
          </p:cNvPr>
          <p:cNvGraphicFramePr>
            <a:graphicFrameLocks noGrp="1"/>
          </p:cNvGraphicFramePr>
          <p:nvPr>
            <p:ph idx="1"/>
            <p:extLst>
              <p:ext uri="{D42A27DB-BD31-4B8C-83A1-F6EECF244321}">
                <p14:modId xmlns:p14="http://schemas.microsoft.com/office/powerpoint/2010/main" val="1952186068"/>
              </p:ext>
            </p:extLst>
          </p:nvPr>
        </p:nvGraphicFramePr>
        <p:xfrm>
          <a:off x="581024" y="1557979"/>
          <a:ext cx="11058526" cy="655320"/>
        </p:xfrm>
        <a:graphic>
          <a:graphicData uri="http://schemas.openxmlformats.org/drawingml/2006/table">
            <a:tbl>
              <a:tblPr>
                <a:tableStyleId>{5940675A-B579-460E-94D1-54222C63F5DA}</a:tableStyleId>
              </a:tblPr>
              <a:tblGrid>
                <a:gridCol w="11058526">
                  <a:extLst>
                    <a:ext uri="{9D8B030D-6E8A-4147-A177-3AD203B41FA5}">
                      <a16:colId xmlns="" xmlns:a16="http://schemas.microsoft.com/office/drawing/2014/main" val="960351817"/>
                    </a:ext>
                  </a:extLst>
                </a:gridCol>
              </a:tblGrid>
              <a:tr h="568065">
                <a:tc>
                  <a:txBody>
                    <a:bodyPr/>
                    <a:lstStyle/>
                    <a:p>
                      <a:pPr algn="ctr" fontAlgn="t"/>
                      <a:r>
                        <a:rPr lang="en-IN" sz="2800" b="1" dirty="0">
                          <a:effectLst/>
                        </a:rPr>
                        <a:t>Types of Vedas </a:t>
                      </a:r>
                      <a:endParaRPr lang="en-IN" sz="2800" dirty="0">
                        <a:effectLst/>
                      </a:endParaRPr>
                    </a:p>
                  </a:txBody>
                  <a:tcPr marL="76200" marR="76200" marT="114300" marB="114300">
                    <a:solidFill>
                      <a:schemeClr val="bg2">
                        <a:lumMod val="95000"/>
                      </a:schemeClr>
                    </a:solidFill>
                  </a:tcPr>
                </a:tc>
                <a:extLst>
                  <a:ext uri="{0D108BD9-81ED-4DB2-BD59-A6C34878D82A}">
                    <a16:rowId xmlns="" xmlns:a16="http://schemas.microsoft.com/office/drawing/2014/main" val="3325456244"/>
                  </a:ext>
                </a:extLst>
              </a:tr>
            </a:tbl>
          </a:graphicData>
        </a:graphic>
      </p:graphicFrame>
      <p:sp>
        <p:nvSpPr>
          <p:cNvPr id="4" name="Title 3">
            <a:extLst>
              <a:ext uri="{FF2B5EF4-FFF2-40B4-BE49-F238E27FC236}">
                <a16:creationId xmlns="" xmlns:a16="http://schemas.microsoft.com/office/drawing/2014/main" id="{14D16A0F-CD12-B2BF-AAFC-232B2D3E5766}"/>
              </a:ext>
            </a:extLst>
          </p:cNvPr>
          <p:cNvSpPr>
            <a:spLocks noGrp="1"/>
          </p:cNvSpPr>
          <p:nvPr>
            <p:ph type="title"/>
          </p:nvPr>
        </p:nvSpPr>
        <p:spPr/>
        <p:txBody>
          <a:bodyPr/>
          <a:lstStyle/>
          <a:p>
            <a:r>
              <a:rPr lang="en-IN" dirty="0"/>
              <a:t>The Four Vedas</a:t>
            </a:r>
          </a:p>
        </p:txBody>
      </p:sp>
      <p:graphicFrame>
        <p:nvGraphicFramePr>
          <p:cNvPr id="2" name="Table 1">
            <a:extLst>
              <a:ext uri="{FF2B5EF4-FFF2-40B4-BE49-F238E27FC236}">
                <a16:creationId xmlns="" xmlns:a16="http://schemas.microsoft.com/office/drawing/2014/main" id="{A0FC510F-5D49-817E-F587-C644769ADA81}"/>
              </a:ext>
            </a:extLst>
          </p:cNvPr>
          <p:cNvGraphicFramePr>
            <a:graphicFrameLocks noGrp="1"/>
          </p:cNvGraphicFramePr>
          <p:nvPr>
            <p:extLst>
              <p:ext uri="{D42A27DB-BD31-4B8C-83A1-F6EECF244321}">
                <p14:modId xmlns:p14="http://schemas.microsoft.com/office/powerpoint/2010/main" val="1958672270"/>
              </p:ext>
            </p:extLst>
          </p:nvPr>
        </p:nvGraphicFramePr>
        <p:xfrm>
          <a:off x="581024" y="2868619"/>
          <a:ext cx="11058526" cy="655320"/>
        </p:xfrm>
        <a:graphic>
          <a:graphicData uri="http://schemas.openxmlformats.org/drawingml/2006/table">
            <a:tbl>
              <a:tblPr>
                <a:tableStyleId>{5940675A-B579-460E-94D1-54222C63F5DA}</a:tableStyleId>
              </a:tblPr>
              <a:tblGrid>
                <a:gridCol w="5529263">
                  <a:extLst>
                    <a:ext uri="{9D8B030D-6E8A-4147-A177-3AD203B41FA5}">
                      <a16:colId xmlns="" xmlns:a16="http://schemas.microsoft.com/office/drawing/2014/main" val="2973208454"/>
                    </a:ext>
                  </a:extLst>
                </a:gridCol>
                <a:gridCol w="5529263">
                  <a:extLst>
                    <a:ext uri="{9D8B030D-6E8A-4147-A177-3AD203B41FA5}">
                      <a16:colId xmlns="" xmlns:a16="http://schemas.microsoft.com/office/drawing/2014/main" val="3320071645"/>
                    </a:ext>
                  </a:extLst>
                </a:gridCol>
              </a:tblGrid>
              <a:tr h="568065">
                <a:tc>
                  <a:txBody>
                    <a:bodyPr/>
                    <a:lstStyle/>
                    <a:p>
                      <a:pPr algn="ctr" fontAlgn="t"/>
                      <a:r>
                        <a:rPr lang="en-IN" sz="2800" dirty="0">
                          <a:effectLst/>
                        </a:rPr>
                        <a:t>Rig Veda</a:t>
                      </a:r>
                    </a:p>
                  </a:txBody>
                  <a:tcPr marL="76200" marR="76200" marT="114300" marB="114300"/>
                </a:tc>
                <a:tc>
                  <a:txBody>
                    <a:bodyPr/>
                    <a:lstStyle/>
                    <a:p>
                      <a:pPr algn="ctr" fontAlgn="t"/>
                      <a:r>
                        <a:rPr lang="en-US" sz="2800" dirty="0">
                          <a:effectLst/>
                        </a:rPr>
                        <a:t>It is the </a:t>
                      </a:r>
                      <a:r>
                        <a:rPr lang="en-US" sz="2800" b="1" dirty="0">
                          <a:solidFill>
                            <a:srgbClr val="FF0000"/>
                          </a:solidFill>
                          <a:effectLst/>
                        </a:rPr>
                        <a:t>earliest form of Veda</a:t>
                      </a:r>
                    </a:p>
                  </a:txBody>
                  <a:tcPr marL="76200" marR="76200" marT="114300" marB="114300"/>
                </a:tc>
                <a:extLst>
                  <a:ext uri="{0D108BD9-81ED-4DB2-BD59-A6C34878D82A}">
                    <a16:rowId xmlns="" xmlns:a16="http://schemas.microsoft.com/office/drawing/2014/main" val="1545302056"/>
                  </a:ext>
                </a:extLst>
              </a:tr>
            </a:tbl>
          </a:graphicData>
        </a:graphic>
      </p:graphicFrame>
      <p:graphicFrame>
        <p:nvGraphicFramePr>
          <p:cNvPr id="3" name="Table 2">
            <a:extLst>
              <a:ext uri="{FF2B5EF4-FFF2-40B4-BE49-F238E27FC236}">
                <a16:creationId xmlns="" xmlns:a16="http://schemas.microsoft.com/office/drawing/2014/main" id="{643C0A1C-4CE0-EF32-A3A4-56A7FCA30F25}"/>
              </a:ext>
            </a:extLst>
          </p:cNvPr>
          <p:cNvGraphicFramePr>
            <a:graphicFrameLocks noGrp="1"/>
          </p:cNvGraphicFramePr>
          <p:nvPr>
            <p:extLst>
              <p:ext uri="{D42A27DB-BD31-4B8C-83A1-F6EECF244321}">
                <p14:modId xmlns:p14="http://schemas.microsoft.com/office/powerpoint/2010/main" val="2720034270"/>
              </p:ext>
            </p:extLst>
          </p:nvPr>
        </p:nvGraphicFramePr>
        <p:xfrm>
          <a:off x="581024" y="2213299"/>
          <a:ext cx="11058526" cy="655320"/>
        </p:xfrm>
        <a:graphic>
          <a:graphicData uri="http://schemas.openxmlformats.org/drawingml/2006/table">
            <a:tbl>
              <a:tblPr>
                <a:tableStyleId>{5940675A-B579-460E-94D1-54222C63F5DA}</a:tableStyleId>
              </a:tblPr>
              <a:tblGrid>
                <a:gridCol w="5529263">
                  <a:extLst>
                    <a:ext uri="{9D8B030D-6E8A-4147-A177-3AD203B41FA5}">
                      <a16:colId xmlns="" xmlns:a16="http://schemas.microsoft.com/office/drawing/2014/main" val="2986833105"/>
                    </a:ext>
                  </a:extLst>
                </a:gridCol>
                <a:gridCol w="5529263">
                  <a:extLst>
                    <a:ext uri="{9D8B030D-6E8A-4147-A177-3AD203B41FA5}">
                      <a16:colId xmlns="" xmlns:a16="http://schemas.microsoft.com/office/drawing/2014/main" val="493296457"/>
                    </a:ext>
                  </a:extLst>
                </a:gridCol>
              </a:tblGrid>
              <a:tr h="568065">
                <a:tc>
                  <a:txBody>
                    <a:bodyPr/>
                    <a:lstStyle/>
                    <a:p>
                      <a:pPr algn="ctr" fontAlgn="t"/>
                      <a:r>
                        <a:rPr lang="en-IN" sz="2800" b="1" dirty="0">
                          <a:effectLst/>
                        </a:rPr>
                        <a:t>Name of the Veda</a:t>
                      </a:r>
                      <a:endParaRPr lang="en-IN" sz="2800" dirty="0">
                        <a:effectLst/>
                      </a:endParaRPr>
                    </a:p>
                  </a:txBody>
                  <a:tcPr marL="76200" marR="76200" marT="114300" marB="114300">
                    <a:solidFill>
                      <a:schemeClr val="bg1">
                        <a:lumMod val="75000"/>
                      </a:schemeClr>
                    </a:solidFill>
                  </a:tcPr>
                </a:tc>
                <a:tc>
                  <a:txBody>
                    <a:bodyPr/>
                    <a:lstStyle/>
                    <a:p>
                      <a:pPr algn="ctr" fontAlgn="t"/>
                      <a:r>
                        <a:rPr lang="en-US" sz="2800" b="1" dirty="0">
                          <a:effectLst/>
                        </a:rPr>
                        <a:t>Key Features of the Veda</a:t>
                      </a:r>
                      <a:endParaRPr lang="en-US" sz="2800" dirty="0">
                        <a:effectLst/>
                      </a:endParaRPr>
                    </a:p>
                  </a:txBody>
                  <a:tcPr marL="76200" marR="76200" marT="114300" marB="114300">
                    <a:solidFill>
                      <a:schemeClr val="bg1">
                        <a:lumMod val="75000"/>
                      </a:schemeClr>
                    </a:solidFill>
                  </a:tcPr>
                </a:tc>
                <a:extLst>
                  <a:ext uri="{0D108BD9-81ED-4DB2-BD59-A6C34878D82A}">
                    <a16:rowId xmlns="" xmlns:a16="http://schemas.microsoft.com/office/drawing/2014/main" val="3210126951"/>
                  </a:ext>
                </a:extLst>
              </a:tr>
            </a:tbl>
          </a:graphicData>
        </a:graphic>
      </p:graphicFrame>
      <p:graphicFrame>
        <p:nvGraphicFramePr>
          <p:cNvPr id="5" name="Table 4">
            <a:extLst>
              <a:ext uri="{FF2B5EF4-FFF2-40B4-BE49-F238E27FC236}">
                <a16:creationId xmlns="" xmlns:a16="http://schemas.microsoft.com/office/drawing/2014/main" id="{DBAD460C-97F9-5DC3-448F-80965A7079F0}"/>
              </a:ext>
            </a:extLst>
          </p:cNvPr>
          <p:cNvGraphicFramePr>
            <a:graphicFrameLocks noGrp="1"/>
          </p:cNvGraphicFramePr>
          <p:nvPr>
            <p:extLst>
              <p:ext uri="{D42A27DB-BD31-4B8C-83A1-F6EECF244321}">
                <p14:modId xmlns:p14="http://schemas.microsoft.com/office/powerpoint/2010/main" val="2107444169"/>
              </p:ext>
            </p:extLst>
          </p:nvPr>
        </p:nvGraphicFramePr>
        <p:xfrm>
          <a:off x="581024" y="3523939"/>
          <a:ext cx="11058526" cy="655320"/>
        </p:xfrm>
        <a:graphic>
          <a:graphicData uri="http://schemas.openxmlformats.org/drawingml/2006/table">
            <a:tbl>
              <a:tblPr>
                <a:tableStyleId>{5940675A-B579-460E-94D1-54222C63F5DA}</a:tableStyleId>
              </a:tblPr>
              <a:tblGrid>
                <a:gridCol w="5529263">
                  <a:extLst>
                    <a:ext uri="{9D8B030D-6E8A-4147-A177-3AD203B41FA5}">
                      <a16:colId xmlns="" xmlns:a16="http://schemas.microsoft.com/office/drawing/2014/main" val="978176634"/>
                    </a:ext>
                  </a:extLst>
                </a:gridCol>
                <a:gridCol w="5529263">
                  <a:extLst>
                    <a:ext uri="{9D8B030D-6E8A-4147-A177-3AD203B41FA5}">
                      <a16:colId xmlns="" xmlns:a16="http://schemas.microsoft.com/office/drawing/2014/main" val="1808130728"/>
                    </a:ext>
                  </a:extLst>
                </a:gridCol>
              </a:tblGrid>
              <a:tr h="568065">
                <a:tc>
                  <a:txBody>
                    <a:bodyPr/>
                    <a:lstStyle/>
                    <a:p>
                      <a:pPr algn="ctr" fontAlgn="t"/>
                      <a:r>
                        <a:rPr lang="en-IN" sz="2800" dirty="0">
                          <a:effectLst/>
                        </a:rPr>
                        <a:t>Samaveda</a:t>
                      </a:r>
                    </a:p>
                  </a:txBody>
                  <a:tcPr marL="76200" marR="76200" marT="114300" marB="114300"/>
                </a:tc>
                <a:tc>
                  <a:txBody>
                    <a:bodyPr/>
                    <a:lstStyle/>
                    <a:p>
                      <a:pPr algn="ctr" fontAlgn="t"/>
                      <a:r>
                        <a:rPr lang="en-US" sz="2800" dirty="0">
                          <a:effectLst/>
                        </a:rPr>
                        <a:t>The earliest </a:t>
                      </a:r>
                      <a:r>
                        <a:rPr lang="en-US" sz="2800" b="1" dirty="0">
                          <a:solidFill>
                            <a:srgbClr val="FF0000"/>
                          </a:solidFill>
                          <a:effectLst/>
                        </a:rPr>
                        <a:t>reference for singing</a:t>
                      </a:r>
                    </a:p>
                  </a:txBody>
                  <a:tcPr marL="76200" marR="76200" marT="114300" marB="114300"/>
                </a:tc>
                <a:extLst>
                  <a:ext uri="{0D108BD9-81ED-4DB2-BD59-A6C34878D82A}">
                    <a16:rowId xmlns="" xmlns:a16="http://schemas.microsoft.com/office/drawing/2014/main" val="2931262385"/>
                  </a:ext>
                </a:extLst>
              </a:tr>
            </a:tbl>
          </a:graphicData>
        </a:graphic>
      </p:graphicFrame>
      <p:graphicFrame>
        <p:nvGraphicFramePr>
          <p:cNvPr id="7" name="Table 6">
            <a:extLst>
              <a:ext uri="{FF2B5EF4-FFF2-40B4-BE49-F238E27FC236}">
                <a16:creationId xmlns="" xmlns:a16="http://schemas.microsoft.com/office/drawing/2014/main" id="{F845A5EC-F2D8-4936-49F2-6FCA51662562}"/>
              </a:ext>
            </a:extLst>
          </p:cNvPr>
          <p:cNvGraphicFramePr>
            <a:graphicFrameLocks noGrp="1"/>
          </p:cNvGraphicFramePr>
          <p:nvPr>
            <p:extLst>
              <p:ext uri="{D42A27DB-BD31-4B8C-83A1-F6EECF244321}">
                <p14:modId xmlns:p14="http://schemas.microsoft.com/office/powerpoint/2010/main" val="3177185410"/>
              </p:ext>
            </p:extLst>
          </p:nvPr>
        </p:nvGraphicFramePr>
        <p:xfrm>
          <a:off x="581024" y="4179259"/>
          <a:ext cx="11058526" cy="655320"/>
        </p:xfrm>
        <a:graphic>
          <a:graphicData uri="http://schemas.openxmlformats.org/drawingml/2006/table">
            <a:tbl>
              <a:tblPr>
                <a:tableStyleId>{5940675A-B579-460E-94D1-54222C63F5DA}</a:tableStyleId>
              </a:tblPr>
              <a:tblGrid>
                <a:gridCol w="5529263">
                  <a:extLst>
                    <a:ext uri="{9D8B030D-6E8A-4147-A177-3AD203B41FA5}">
                      <a16:colId xmlns="" xmlns:a16="http://schemas.microsoft.com/office/drawing/2014/main" val="488694488"/>
                    </a:ext>
                  </a:extLst>
                </a:gridCol>
                <a:gridCol w="5529263">
                  <a:extLst>
                    <a:ext uri="{9D8B030D-6E8A-4147-A177-3AD203B41FA5}">
                      <a16:colId xmlns="" xmlns:a16="http://schemas.microsoft.com/office/drawing/2014/main" val="3699284124"/>
                    </a:ext>
                  </a:extLst>
                </a:gridCol>
              </a:tblGrid>
              <a:tr h="574447">
                <a:tc>
                  <a:txBody>
                    <a:bodyPr/>
                    <a:lstStyle/>
                    <a:p>
                      <a:pPr algn="ctr" fontAlgn="t"/>
                      <a:r>
                        <a:rPr lang="en-IN" sz="2800" dirty="0">
                          <a:effectLst/>
                        </a:rPr>
                        <a:t>Yajurveda</a:t>
                      </a:r>
                    </a:p>
                  </a:txBody>
                  <a:tcPr marL="76200" marR="76200" marT="114300" marB="114300"/>
                </a:tc>
                <a:tc>
                  <a:txBody>
                    <a:bodyPr/>
                    <a:lstStyle/>
                    <a:p>
                      <a:pPr algn="ctr" fontAlgn="t"/>
                      <a:r>
                        <a:rPr lang="en-US" sz="2800" dirty="0">
                          <a:effectLst/>
                        </a:rPr>
                        <a:t>It is also called the </a:t>
                      </a:r>
                      <a:r>
                        <a:rPr lang="en-US" sz="2800" b="1" dirty="0">
                          <a:solidFill>
                            <a:srgbClr val="FF0000"/>
                          </a:solidFill>
                          <a:effectLst/>
                        </a:rPr>
                        <a:t>book of prayers</a:t>
                      </a:r>
                    </a:p>
                  </a:txBody>
                  <a:tcPr marL="76200" marR="76200" marT="114300" marB="114300"/>
                </a:tc>
                <a:extLst>
                  <a:ext uri="{0D108BD9-81ED-4DB2-BD59-A6C34878D82A}">
                    <a16:rowId xmlns="" xmlns:a16="http://schemas.microsoft.com/office/drawing/2014/main" val="2777293508"/>
                  </a:ext>
                </a:extLst>
              </a:tr>
            </a:tbl>
          </a:graphicData>
        </a:graphic>
      </p:graphicFrame>
      <p:graphicFrame>
        <p:nvGraphicFramePr>
          <p:cNvPr id="8" name="Table 7">
            <a:extLst>
              <a:ext uri="{FF2B5EF4-FFF2-40B4-BE49-F238E27FC236}">
                <a16:creationId xmlns="" xmlns:a16="http://schemas.microsoft.com/office/drawing/2014/main" id="{796A23CB-7F2B-702A-09ED-B6B0E8365D29}"/>
              </a:ext>
            </a:extLst>
          </p:cNvPr>
          <p:cNvGraphicFramePr>
            <a:graphicFrameLocks noGrp="1"/>
          </p:cNvGraphicFramePr>
          <p:nvPr>
            <p:extLst>
              <p:ext uri="{D42A27DB-BD31-4B8C-83A1-F6EECF244321}">
                <p14:modId xmlns:p14="http://schemas.microsoft.com/office/powerpoint/2010/main" val="819852611"/>
              </p:ext>
            </p:extLst>
          </p:nvPr>
        </p:nvGraphicFramePr>
        <p:xfrm>
          <a:off x="581024" y="4834579"/>
          <a:ext cx="11058526" cy="655320"/>
        </p:xfrm>
        <a:graphic>
          <a:graphicData uri="http://schemas.openxmlformats.org/drawingml/2006/table">
            <a:tbl>
              <a:tblPr>
                <a:tableStyleId>{5940675A-B579-460E-94D1-54222C63F5DA}</a:tableStyleId>
              </a:tblPr>
              <a:tblGrid>
                <a:gridCol w="5529263">
                  <a:extLst>
                    <a:ext uri="{9D8B030D-6E8A-4147-A177-3AD203B41FA5}">
                      <a16:colId xmlns="" xmlns:a16="http://schemas.microsoft.com/office/drawing/2014/main" val="3469439904"/>
                    </a:ext>
                  </a:extLst>
                </a:gridCol>
                <a:gridCol w="5529263">
                  <a:extLst>
                    <a:ext uri="{9D8B030D-6E8A-4147-A177-3AD203B41FA5}">
                      <a16:colId xmlns="" xmlns:a16="http://schemas.microsoft.com/office/drawing/2014/main" val="4248146522"/>
                    </a:ext>
                  </a:extLst>
                </a:gridCol>
              </a:tblGrid>
              <a:tr h="568065">
                <a:tc>
                  <a:txBody>
                    <a:bodyPr/>
                    <a:lstStyle/>
                    <a:p>
                      <a:pPr algn="ctr" fontAlgn="t"/>
                      <a:r>
                        <a:rPr lang="en-IN" sz="2800" dirty="0">
                          <a:effectLst/>
                        </a:rPr>
                        <a:t>Atharvaveda</a:t>
                      </a:r>
                    </a:p>
                  </a:txBody>
                  <a:tcPr marL="76200" marR="76200" marT="114300" marB="114300"/>
                </a:tc>
                <a:tc>
                  <a:txBody>
                    <a:bodyPr/>
                    <a:lstStyle/>
                    <a:p>
                      <a:pPr algn="ctr" fontAlgn="t"/>
                      <a:r>
                        <a:rPr lang="en-US" sz="2800" dirty="0">
                          <a:effectLst/>
                        </a:rPr>
                        <a:t>The book of </a:t>
                      </a:r>
                      <a:r>
                        <a:rPr lang="en-US" sz="2800" b="1" dirty="0">
                          <a:solidFill>
                            <a:srgbClr val="FF0000"/>
                          </a:solidFill>
                          <a:effectLst/>
                        </a:rPr>
                        <a:t>magic and charms</a:t>
                      </a:r>
                    </a:p>
                  </a:txBody>
                  <a:tcPr marL="76200" marR="76200" marT="114300" marB="114300"/>
                </a:tc>
                <a:extLst>
                  <a:ext uri="{0D108BD9-81ED-4DB2-BD59-A6C34878D82A}">
                    <a16:rowId xmlns="" xmlns:a16="http://schemas.microsoft.com/office/drawing/2014/main" val="1414002546"/>
                  </a:ext>
                </a:extLst>
              </a:tr>
            </a:tbl>
          </a:graphicData>
        </a:graphic>
      </p:graphicFrame>
    </p:spTree>
    <p:extLst>
      <p:ext uri="{BB962C8B-B14F-4D97-AF65-F5344CB8AC3E}">
        <p14:creationId xmlns:p14="http://schemas.microsoft.com/office/powerpoint/2010/main" val="28760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31646014-EA86-9C2D-0A05-D9E36A22D0DD}"/>
              </a:ext>
            </a:extLst>
          </p:cNvPr>
          <p:cNvSpPr>
            <a:spLocks noGrp="1"/>
          </p:cNvSpPr>
          <p:nvPr>
            <p:ph idx="1"/>
          </p:nvPr>
        </p:nvSpPr>
        <p:spPr>
          <a:xfrm>
            <a:off x="167276" y="1047750"/>
            <a:ext cx="7912682" cy="4832094"/>
          </a:xfrm>
        </p:spPr>
        <p:txBody>
          <a:bodyPr/>
          <a:lstStyle/>
          <a:p>
            <a:r>
              <a:rPr lang="en-US" sz="2600" dirty="0" smtClean="0"/>
              <a:t>Vedas were three originally &amp; known as </a:t>
            </a:r>
            <a:r>
              <a:rPr lang="en-US" sz="2600" b="1" dirty="0" err="1" smtClean="0">
                <a:solidFill>
                  <a:srgbClr val="FF0000"/>
                </a:solidFill>
              </a:rPr>
              <a:t>Trayi</a:t>
            </a:r>
            <a:r>
              <a:rPr lang="en-US" sz="2600" b="1" dirty="0" smtClean="0">
                <a:solidFill>
                  <a:srgbClr val="FF0000"/>
                </a:solidFill>
              </a:rPr>
              <a:t> </a:t>
            </a:r>
            <a:r>
              <a:rPr lang="en-US" sz="2600" b="1" dirty="0" err="1" smtClean="0">
                <a:solidFill>
                  <a:srgbClr val="FF0000"/>
                </a:solidFill>
              </a:rPr>
              <a:t>Vidya</a:t>
            </a:r>
            <a:r>
              <a:rPr lang="en-US" sz="2600" b="1" dirty="0" smtClean="0">
                <a:solidFill>
                  <a:srgbClr val="FF0000"/>
                </a:solidFill>
              </a:rPr>
              <a:t>.</a:t>
            </a:r>
          </a:p>
          <a:p>
            <a:r>
              <a:rPr lang="en-US" sz="2600" dirty="0" smtClean="0"/>
              <a:t> </a:t>
            </a:r>
            <a:r>
              <a:rPr lang="en-US" sz="2600" dirty="0" err="1" smtClean="0"/>
              <a:t>Rigveda</a:t>
            </a:r>
            <a:r>
              <a:rPr lang="en-US" sz="2600" dirty="0" smtClean="0"/>
              <a:t> is the oldest. </a:t>
            </a:r>
          </a:p>
          <a:p>
            <a:r>
              <a:rPr lang="en-US" sz="2600" dirty="0" smtClean="0"/>
              <a:t>Collection of </a:t>
            </a:r>
            <a:r>
              <a:rPr lang="en-US" sz="2600" b="1" dirty="0">
                <a:solidFill>
                  <a:srgbClr val="FF0000"/>
                </a:solidFill>
              </a:rPr>
              <a:t>10 books called ‘Mandalas’. </a:t>
            </a:r>
            <a:endParaRPr lang="en-US" sz="2600" b="1" dirty="0" smtClean="0">
              <a:solidFill>
                <a:srgbClr val="FF0000"/>
              </a:solidFill>
            </a:endParaRPr>
          </a:p>
          <a:p>
            <a:r>
              <a:rPr lang="en-US" sz="2600" dirty="0" smtClean="0"/>
              <a:t>1028 total hymns (</a:t>
            </a:r>
            <a:r>
              <a:rPr lang="gu-IN" sz="2600" dirty="0" smtClean="0"/>
              <a:t>સ્તોત્રો</a:t>
            </a:r>
            <a:r>
              <a:rPr lang="en-IN" sz="2600" dirty="0" smtClean="0"/>
              <a:t>)</a:t>
            </a:r>
            <a:r>
              <a:rPr lang="en-US" sz="2600" dirty="0"/>
              <a:t> called </a:t>
            </a:r>
            <a:r>
              <a:rPr lang="en-US" sz="2600" b="1" dirty="0">
                <a:solidFill>
                  <a:srgbClr val="C00000"/>
                </a:solidFill>
              </a:rPr>
              <a:t>‘</a:t>
            </a:r>
            <a:r>
              <a:rPr lang="en-US" sz="2600" b="1" dirty="0" err="1">
                <a:solidFill>
                  <a:srgbClr val="C00000"/>
                </a:solidFill>
              </a:rPr>
              <a:t>Suktas</a:t>
            </a:r>
            <a:r>
              <a:rPr lang="en-US" sz="2600" b="1" dirty="0" smtClean="0">
                <a:solidFill>
                  <a:srgbClr val="C00000"/>
                </a:solidFill>
              </a:rPr>
              <a:t>’.</a:t>
            </a:r>
          </a:p>
          <a:p>
            <a:r>
              <a:rPr lang="en-US" sz="2600" dirty="0" smtClean="0"/>
              <a:t>Oldest known </a:t>
            </a:r>
            <a:r>
              <a:rPr lang="en-US" sz="2600" dirty="0" err="1" smtClean="0"/>
              <a:t>vedic</a:t>
            </a:r>
            <a:r>
              <a:rPr lang="en-US" sz="2600" dirty="0" smtClean="0"/>
              <a:t> Sanskrit text (1800-1100 BCE).</a:t>
            </a:r>
          </a:p>
          <a:p>
            <a:r>
              <a:rPr lang="en-US" sz="2600" dirty="0"/>
              <a:t>M</a:t>
            </a:r>
            <a:r>
              <a:rPr lang="en-US" sz="2600" dirty="0" smtClean="0"/>
              <a:t>eaning </a:t>
            </a:r>
            <a:r>
              <a:rPr lang="en-US" sz="2600" dirty="0"/>
              <a:t>of the word ‘</a:t>
            </a:r>
            <a:r>
              <a:rPr lang="en-US" sz="2600" dirty="0" err="1"/>
              <a:t>Rigveda</a:t>
            </a:r>
            <a:r>
              <a:rPr lang="en-US" sz="2600" dirty="0"/>
              <a:t>’ is </a:t>
            </a:r>
            <a:r>
              <a:rPr lang="en-US" sz="2600" dirty="0" smtClean="0"/>
              <a:t> to </a:t>
            </a:r>
            <a:r>
              <a:rPr lang="en-US" sz="2600" b="1" dirty="0" smtClean="0">
                <a:solidFill>
                  <a:srgbClr val="C00000"/>
                </a:solidFill>
              </a:rPr>
              <a:t>Praise </a:t>
            </a:r>
            <a:r>
              <a:rPr lang="en-US" sz="2600" b="1" dirty="0">
                <a:solidFill>
                  <a:srgbClr val="C00000"/>
                </a:solidFill>
              </a:rPr>
              <a:t>Knowledge. </a:t>
            </a:r>
            <a:r>
              <a:rPr lang="en-US" sz="2600" dirty="0"/>
              <a:t>It has </a:t>
            </a:r>
            <a:r>
              <a:rPr lang="en-US" sz="2600" b="1" dirty="0"/>
              <a:t>10600 verses</a:t>
            </a:r>
            <a:r>
              <a:rPr lang="en-US" sz="2600" b="1" dirty="0" smtClean="0"/>
              <a:t>.</a:t>
            </a:r>
          </a:p>
          <a:p>
            <a:r>
              <a:rPr lang="en-US" sz="2600" b="1" dirty="0" smtClean="0"/>
              <a:t>The book number 1 &amp; 10 were written before the other books.</a:t>
            </a:r>
          </a:p>
          <a:p>
            <a:r>
              <a:rPr lang="en-US" sz="2600" b="1" dirty="0" smtClean="0"/>
              <a:t>Book number 2 to 9 deals with the cosmology (</a:t>
            </a:r>
            <a:r>
              <a:rPr lang="gu-IN" sz="2600" b="1" dirty="0"/>
              <a:t>બ્રહ્માંડ </a:t>
            </a:r>
            <a:r>
              <a:rPr lang="gu-IN" sz="2600" b="1" dirty="0" smtClean="0"/>
              <a:t>વિજ્ઞાન</a:t>
            </a:r>
            <a:r>
              <a:rPr lang="en-US" sz="2600" b="1" dirty="0" smtClean="0"/>
              <a:t>) &amp; deities.</a:t>
            </a:r>
          </a:p>
          <a:p>
            <a:endParaRPr lang="en-US" sz="2600" b="1" dirty="0"/>
          </a:p>
          <a:p>
            <a:endParaRPr lang="en-US" sz="2600" dirty="0" smtClean="0"/>
          </a:p>
          <a:p>
            <a:endParaRPr lang="en-US" sz="2600" dirty="0"/>
          </a:p>
        </p:txBody>
      </p:sp>
      <p:sp>
        <p:nvSpPr>
          <p:cNvPr id="3" name="Title 2">
            <a:extLst>
              <a:ext uri="{FF2B5EF4-FFF2-40B4-BE49-F238E27FC236}">
                <a16:creationId xmlns="" xmlns:a16="http://schemas.microsoft.com/office/drawing/2014/main" id="{BEFA76CF-B992-F87D-7B17-80394A783358}"/>
              </a:ext>
            </a:extLst>
          </p:cNvPr>
          <p:cNvSpPr>
            <a:spLocks noGrp="1"/>
          </p:cNvSpPr>
          <p:nvPr>
            <p:ph type="title"/>
          </p:nvPr>
        </p:nvSpPr>
        <p:spPr/>
        <p:txBody>
          <a:bodyPr/>
          <a:lstStyle/>
          <a:p>
            <a:r>
              <a:rPr lang="en-IN" dirty="0"/>
              <a:t>Rigveda</a:t>
            </a:r>
          </a:p>
        </p:txBody>
      </p:sp>
      <p:pic>
        <p:nvPicPr>
          <p:cNvPr id="4" name="Picture 3">
            <a:extLst>
              <a:ext uri="{FF2B5EF4-FFF2-40B4-BE49-F238E27FC236}">
                <a16:creationId xmlns="" xmlns:a16="http://schemas.microsoft.com/office/drawing/2014/main" id="{1A6A881A-FC8D-90CB-B836-419ED0CCCF55}"/>
              </a:ext>
            </a:extLst>
          </p:cNvPr>
          <p:cNvPicPr>
            <a:picLocks noChangeAspect="1"/>
          </p:cNvPicPr>
          <p:nvPr/>
        </p:nvPicPr>
        <p:blipFill>
          <a:blip r:embed="rId2"/>
          <a:stretch>
            <a:fillRect/>
          </a:stretch>
        </p:blipFill>
        <p:spPr>
          <a:xfrm>
            <a:off x="8543925" y="1047750"/>
            <a:ext cx="3105150" cy="4762500"/>
          </a:xfrm>
          <a:prstGeom prst="rect">
            <a:avLst/>
          </a:prstGeom>
        </p:spPr>
      </p:pic>
    </p:spTree>
    <p:extLst>
      <p:ext uri="{BB962C8B-B14F-4D97-AF65-F5344CB8AC3E}">
        <p14:creationId xmlns:p14="http://schemas.microsoft.com/office/powerpoint/2010/main" val="283455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31646014-EA86-9C2D-0A05-D9E36A22D0DD}"/>
              </a:ext>
            </a:extLst>
          </p:cNvPr>
          <p:cNvSpPr>
            <a:spLocks noGrp="1"/>
          </p:cNvSpPr>
          <p:nvPr>
            <p:ph idx="1"/>
          </p:nvPr>
        </p:nvSpPr>
        <p:spPr>
          <a:xfrm>
            <a:off x="131181" y="863444"/>
            <a:ext cx="7541207" cy="5590565"/>
          </a:xfrm>
        </p:spPr>
        <p:txBody>
          <a:bodyPr/>
          <a:lstStyle/>
          <a:p>
            <a:r>
              <a:rPr lang="en-US" dirty="0"/>
              <a:t>Rigvedic </a:t>
            </a:r>
            <a:r>
              <a:rPr lang="en-US" b="1" dirty="0">
                <a:solidFill>
                  <a:srgbClr val="C00000"/>
                </a:solidFill>
              </a:rPr>
              <a:t>books 1 and 10</a:t>
            </a:r>
            <a:r>
              <a:rPr lang="en-US" dirty="0"/>
              <a:t> deal with </a:t>
            </a:r>
            <a:r>
              <a:rPr lang="en-US" b="1" dirty="0"/>
              <a:t>philosophical </a:t>
            </a:r>
            <a:r>
              <a:rPr lang="en-US" b="1" dirty="0" smtClean="0"/>
              <a:t>questions (</a:t>
            </a:r>
            <a:r>
              <a:rPr lang="gu-IN" b="1" dirty="0" smtClean="0"/>
              <a:t>તત્વજ્ઞાન</a:t>
            </a:r>
            <a:r>
              <a:rPr lang="en-IN" b="1" dirty="0" smtClean="0"/>
              <a:t>)</a:t>
            </a:r>
            <a:r>
              <a:rPr lang="en-US" dirty="0" smtClean="0"/>
              <a:t> </a:t>
            </a:r>
            <a:r>
              <a:rPr lang="en-US" dirty="0"/>
              <a:t>and also talk about various virtues including </a:t>
            </a:r>
            <a:r>
              <a:rPr lang="en-US" b="1" dirty="0"/>
              <a:t>charity</a:t>
            </a:r>
            <a:r>
              <a:rPr lang="en-US" dirty="0"/>
              <a:t> in the society.</a:t>
            </a:r>
          </a:p>
          <a:p>
            <a:r>
              <a:rPr lang="en-US" dirty="0"/>
              <a:t>Rigvedic </a:t>
            </a:r>
            <a:r>
              <a:rPr lang="en-US" b="1" dirty="0">
                <a:solidFill>
                  <a:srgbClr val="C00000"/>
                </a:solidFill>
              </a:rPr>
              <a:t>books 2-7 </a:t>
            </a:r>
            <a:r>
              <a:rPr lang="en-US" dirty="0"/>
              <a:t>are the </a:t>
            </a:r>
            <a:r>
              <a:rPr lang="en-US" b="1" dirty="0"/>
              <a:t>oldest and shortest </a:t>
            </a:r>
            <a:r>
              <a:rPr lang="en-US" dirty="0"/>
              <a:t>also called family books.</a:t>
            </a:r>
          </a:p>
          <a:p>
            <a:r>
              <a:rPr lang="en-US" dirty="0"/>
              <a:t>Rigvedic </a:t>
            </a:r>
            <a:r>
              <a:rPr lang="en-US" b="1" dirty="0">
                <a:solidFill>
                  <a:srgbClr val="C00000"/>
                </a:solidFill>
              </a:rPr>
              <a:t>books 1 &amp; 10 </a:t>
            </a:r>
            <a:r>
              <a:rPr lang="en-US" dirty="0"/>
              <a:t>are the </a:t>
            </a:r>
            <a:r>
              <a:rPr lang="en-US" b="1" dirty="0"/>
              <a:t>youngest and longest</a:t>
            </a:r>
            <a:r>
              <a:rPr lang="en-US" dirty="0"/>
              <a:t>.</a:t>
            </a:r>
          </a:p>
          <a:p>
            <a:r>
              <a:rPr lang="en-US" b="1" dirty="0">
                <a:solidFill>
                  <a:srgbClr val="C00000"/>
                </a:solidFill>
              </a:rPr>
              <a:t>1028 hymns </a:t>
            </a:r>
            <a:r>
              <a:rPr lang="en-US" dirty="0"/>
              <a:t>deal with deities including </a:t>
            </a:r>
            <a:r>
              <a:rPr lang="en-US" b="1" dirty="0"/>
              <a:t>Agni, and Indra </a:t>
            </a:r>
            <a:r>
              <a:rPr lang="en-US" dirty="0"/>
              <a:t>and are attributed and dedicated to a Sage Rishi.</a:t>
            </a:r>
          </a:p>
          <a:p>
            <a:r>
              <a:rPr lang="en-US" dirty="0"/>
              <a:t>The </a:t>
            </a:r>
            <a:r>
              <a:rPr lang="en-US" b="1" dirty="0">
                <a:solidFill>
                  <a:srgbClr val="C00000"/>
                </a:solidFill>
              </a:rPr>
              <a:t>9</a:t>
            </a:r>
            <a:r>
              <a:rPr lang="en-US" b="1" baseline="30000" dirty="0">
                <a:solidFill>
                  <a:srgbClr val="C00000"/>
                </a:solidFill>
              </a:rPr>
              <a:t>th</a:t>
            </a:r>
            <a:r>
              <a:rPr lang="en-US" dirty="0"/>
              <a:t> Rigvedic </a:t>
            </a:r>
            <a:r>
              <a:rPr lang="en-US" b="1" dirty="0">
                <a:solidFill>
                  <a:srgbClr val="C00000"/>
                </a:solidFill>
              </a:rPr>
              <a:t>book/mandala </a:t>
            </a:r>
            <a:r>
              <a:rPr lang="en-US" dirty="0"/>
              <a:t>is solely dedicated to </a:t>
            </a:r>
            <a:r>
              <a:rPr lang="en-US" b="1" dirty="0"/>
              <a:t>Soma.</a:t>
            </a:r>
          </a:p>
        </p:txBody>
      </p:sp>
      <p:sp>
        <p:nvSpPr>
          <p:cNvPr id="3" name="Title 2">
            <a:extLst>
              <a:ext uri="{FF2B5EF4-FFF2-40B4-BE49-F238E27FC236}">
                <a16:creationId xmlns="" xmlns:a16="http://schemas.microsoft.com/office/drawing/2014/main" id="{BEFA76CF-B992-F87D-7B17-80394A783358}"/>
              </a:ext>
            </a:extLst>
          </p:cNvPr>
          <p:cNvSpPr>
            <a:spLocks noGrp="1"/>
          </p:cNvSpPr>
          <p:nvPr>
            <p:ph type="title"/>
          </p:nvPr>
        </p:nvSpPr>
        <p:spPr/>
        <p:txBody>
          <a:bodyPr/>
          <a:lstStyle/>
          <a:p>
            <a:r>
              <a:rPr lang="en-IN" dirty="0"/>
              <a:t>Rigveda</a:t>
            </a:r>
          </a:p>
        </p:txBody>
      </p:sp>
      <p:pic>
        <p:nvPicPr>
          <p:cNvPr id="4" name="Picture 3">
            <a:extLst>
              <a:ext uri="{FF2B5EF4-FFF2-40B4-BE49-F238E27FC236}">
                <a16:creationId xmlns="" xmlns:a16="http://schemas.microsoft.com/office/drawing/2014/main" id="{6F8405E3-BCE6-334D-28AA-430077485CF1}"/>
              </a:ext>
            </a:extLst>
          </p:cNvPr>
          <p:cNvPicPr>
            <a:picLocks noChangeAspect="1"/>
          </p:cNvPicPr>
          <p:nvPr/>
        </p:nvPicPr>
        <p:blipFill>
          <a:blip r:embed="rId2"/>
          <a:stretch>
            <a:fillRect/>
          </a:stretch>
        </p:blipFill>
        <p:spPr>
          <a:xfrm>
            <a:off x="7672388" y="1174352"/>
            <a:ext cx="4509295" cy="4509295"/>
          </a:xfrm>
          <a:prstGeom prst="rect">
            <a:avLst/>
          </a:prstGeom>
        </p:spPr>
      </p:pic>
    </p:spTree>
    <p:extLst>
      <p:ext uri="{BB962C8B-B14F-4D97-AF65-F5344CB8AC3E}">
        <p14:creationId xmlns:p14="http://schemas.microsoft.com/office/powerpoint/2010/main" val="330567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3432B2A-7029-606B-5670-32CF468137BA}"/>
              </a:ext>
            </a:extLst>
          </p:cNvPr>
          <p:cNvSpPr>
            <a:spLocks noGrp="1"/>
          </p:cNvSpPr>
          <p:nvPr>
            <p:ph idx="1"/>
          </p:nvPr>
        </p:nvSpPr>
        <p:spPr>
          <a:xfrm>
            <a:off x="131180" y="863444"/>
            <a:ext cx="6526795" cy="5590565"/>
          </a:xfrm>
        </p:spPr>
        <p:txBody>
          <a:bodyPr/>
          <a:lstStyle/>
          <a:p>
            <a:r>
              <a:rPr lang="en-US" dirty="0"/>
              <a:t>The </a:t>
            </a:r>
            <a:r>
              <a:rPr lang="en-US" dirty="0" err="1"/>
              <a:t>Samaveda</a:t>
            </a:r>
            <a:r>
              <a:rPr lang="en-US" dirty="0"/>
              <a:t>, dating back to 1200-800 BCE, is known as the Veda of melodies and chants and is associated with public worship</a:t>
            </a:r>
            <a:r>
              <a:rPr lang="en-US" dirty="0" smtClean="0"/>
              <a:t>.</a:t>
            </a:r>
          </a:p>
          <a:p>
            <a:r>
              <a:rPr lang="en-US" dirty="0" smtClean="0"/>
              <a:t>There </a:t>
            </a:r>
            <a:r>
              <a:rPr lang="en-US" dirty="0"/>
              <a:t>are </a:t>
            </a:r>
            <a:r>
              <a:rPr lang="en-US" b="1" dirty="0">
                <a:solidFill>
                  <a:srgbClr val="C00000"/>
                </a:solidFill>
              </a:rPr>
              <a:t>1549 verses </a:t>
            </a:r>
            <a:r>
              <a:rPr lang="en-US" dirty="0"/>
              <a:t>(except 75 verses, all have been taken from Rigveda).</a:t>
            </a:r>
          </a:p>
          <a:p>
            <a:r>
              <a:rPr lang="en-US" dirty="0"/>
              <a:t>There are </a:t>
            </a:r>
            <a:r>
              <a:rPr lang="en-US" b="1" dirty="0">
                <a:solidFill>
                  <a:srgbClr val="C00000"/>
                </a:solidFill>
              </a:rPr>
              <a:t>two Upanishads </a:t>
            </a:r>
            <a:r>
              <a:rPr lang="en-US" dirty="0"/>
              <a:t>embedded in Samaveda – </a:t>
            </a:r>
            <a:r>
              <a:rPr lang="en-US" b="1" dirty="0" err="1"/>
              <a:t>Chandogya</a:t>
            </a:r>
            <a:r>
              <a:rPr lang="en-US" dirty="0"/>
              <a:t> Upanishad and </a:t>
            </a:r>
            <a:r>
              <a:rPr lang="en-US" b="1" dirty="0"/>
              <a:t>Kena</a:t>
            </a:r>
            <a:r>
              <a:rPr lang="en-US" dirty="0"/>
              <a:t> Upanishad.</a:t>
            </a:r>
          </a:p>
          <a:p>
            <a:r>
              <a:rPr lang="en-US" dirty="0"/>
              <a:t>The Samaveda is considered as </a:t>
            </a:r>
            <a:r>
              <a:rPr lang="en-US" b="1" dirty="0">
                <a:solidFill>
                  <a:srgbClr val="C00000"/>
                </a:solidFill>
              </a:rPr>
              <a:t>the root of the Indian classical music and dance</a:t>
            </a:r>
            <a:r>
              <a:rPr lang="en-US" dirty="0"/>
              <a:t>.</a:t>
            </a:r>
          </a:p>
          <a:p>
            <a:r>
              <a:rPr lang="en-US" dirty="0"/>
              <a:t>It is considered as the </a:t>
            </a:r>
            <a:r>
              <a:rPr lang="en-US" b="1" dirty="0">
                <a:solidFill>
                  <a:srgbClr val="C00000"/>
                </a:solidFill>
              </a:rPr>
              <a:t>storehouse of the melodious chants.</a:t>
            </a:r>
          </a:p>
        </p:txBody>
      </p:sp>
      <p:sp>
        <p:nvSpPr>
          <p:cNvPr id="3" name="Title 2">
            <a:extLst>
              <a:ext uri="{FF2B5EF4-FFF2-40B4-BE49-F238E27FC236}">
                <a16:creationId xmlns="" xmlns:a16="http://schemas.microsoft.com/office/drawing/2014/main" id="{8B42B6B3-9C4A-E93C-6B9F-0301D9F6B2E2}"/>
              </a:ext>
            </a:extLst>
          </p:cNvPr>
          <p:cNvSpPr>
            <a:spLocks noGrp="1"/>
          </p:cNvSpPr>
          <p:nvPr>
            <p:ph type="title"/>
          </p:nvPr>
        </p:nvSpPr>
        <p:spPr/>
        <p:txBody>
          <a:bodyPr/>
          <a:lstStyle/>
          <a:p>
            <a:r>
              <a:rPr lang="en-US" dirty="0"/>
              <a:t>Samaveda</a:t>
            </a:r>
            <a:endParaRPr lang="en-IN" dirty="0"/>
          </a:p>
        </p:txBody>
      </p:sp>
      <p:pic>
        <p:nvPicPr>
          <p:cNvPr id="4" name="Picture 3">
            <a:extLst>
              <a:ext uri="{FF2B5EF4-FFF2-40B4-BE49-F238E27FC236}">
                <a16:creationId xmlns="" xmlns:a16="http://schemas.microsoft.com/office/drawing/2014/main" id="{584A5D92-C697-D37C-91F8-93FD82FC7525}"/>
              </a:ext>
            </a:extLst>
          </p:cNvPr>
          <p:cNvPicPr>
            <a:picLocks noChangeAspect="1"/>
          </p:cNvPicPr>
          <p:nvPr/>
        </p:nvPicPr>
        <p:blipFill>
          <a:blip r:embed="rId2"/>
          <a:stretch>
            <a:fillRect/>
          </a:stretch>
        </p:blipFill>
        <p:spPr>
          <a:xfrm>
            <a:off x="7239000" y="1164431"/>
            <a:ext cx="4529138" cy="4529138"/>
          </a:xfrm>
          <a:prstGeom prst="rect">
            <a:avLst/>
          </a:prstGeom>
        </p:spPr>
      </p:pic>
    </p:spTree>
    <p:extLst>
      <p:ext uri="{BB962C8B-B14F-4D97-AF65-F5344CB8AC3E}">
        <p14:creationId xmlns:p14="http://schemas.microsoft.com/office/powerpoint/2010/main" val="118979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3432B2A-7029-606B-5670-32CF468137BA}"/>
              </a:ext>
            </a:extLst>
          </p:cNvPr>
          <p:cNvSpPr>
            <a:spLocks noGrp="1"/>
          </p:cNvSpPr>
          <p:nvPr>
            <p:ph idx="1"/>
          </p:nvPr>
        </p:nvSpPr>
        <p:spPr>
          <a:xfrm>
            <a:off x="143211" y="1248455"/>
            <a:ext cx="6698245" cy="4069503"/>
          </a:xfrm>
        </p:spPr>
        <p:txBody>
          <a:bodyPr/>
          <a:lstStyle/>
          <a:p>
            <a:r>
              <a:rPr lang="en-US" dirty="0"/>
              <a:t>Though it has </a:t>
            </a:r>
            <a:r>
              <a:rPr lang="en-US" b="1" dirty="0">
                <a:solidFill>
                  <a:srgbClr val="C00000"/>
                </a:solidFill>
              </a:rPr>
              <a:t>fewer verses </a:t>
            </a:r>
            <a:r>
              <a:rPr lang="en-US" dirty="0"/>
              <a:t>than Rigveda, its </a:t>
            </a:r>
            <a:r>
              <a:rPr lang="en-US" b="1" dirty="0">
                <a:solidFill>
                  <a:srgbClr val="C00000"/>
                </a:solidFill>
              </a:rPr>
              <a:t>texts are larger.</a:t>
            </a:r>
          </a:p>
          <a:p>
            <a:r>
              <a:rPr lang="en-US" dirty="0" err="1" smtClean="0"/>
              <a:t>Samaveda</a:t>
            </a:r>
            <a:r>
              <a:rPr lang="en-US" dirty="0" smtClean="0"/>
              <a:t> </a:t>
            </a:r>
            <a:r>
              <a:rPr lang="en-US" dirty="0"/>
              <a:t>is </a:t>
            </a:r>
            <a:r>
              <a:rPr lang="en-US" b="1" dirty="0">
                <a:solidFill>
                  <a:srgbClr val="C00000"/>
                </a:solidFill>
              </a:rPr>
              <a:t>categorized into two parts</a:t>
            </a:r>
            <a:r>
              <a:rPr lang="en-US" dirty="0"/>
              <a:t> – Part-I includes melodies called </a:t>
            </a:r>
            <a:r>
              <a:rPr lang="en-US" b="1" dirty="0" err="1"/>
              <a:t>Gana</a:t>
            </a:r>
            <a:r>
              <a:rPr lang="en-US" dirty="0"/>
              <a:t> &amp; Part-II includes a three-verses book called </a:t>
            </a:r>
            <a:r>
              <a:rPr lang="en-US" b="1" dirty="0" err="1"/>
              <a:t>Archika</a:t>
            </a:r>
            <a:r>
              <a:rPr lang="en-US" dirty="0"/>
              <a:t>.</a:t>
            </a:r>
          </a:p>
          <a:p>
            <a:r>
              <a:rPr lang="en-US" dirty="0"/>
              <a:t>Samaveda Samhita is </a:t>
            </a:r>
            <a:r>
              <a:rPr lang="en-US" b="1" dirty="0">
                <a:solidFill>
                  <a:srgbClr val="C00000"/>
                </a:solidFill>
              </a:rPr>
              <a:t>not meant to be read </a:t>
            </a:r>
            <a:r>
              <a:rPr lang="en-US" dirty="0"/>
              <a:t>as a text, it is like a musical score sheet that </a:t>
            </a:r>
            <a:r>
              <a:rPr lang="en-US" b="1" dirty="0">
                <a:solidFill>
                  <a:srgbClr val="C00000"/>
                </a:solidFill>
              </a:rPr>
              <a:t>must be heard.</a:t>
            </a:r>
            <a:endParaRPr lang="en-IN" b="1" dirty="0">
              <a:solidFill>
                <a:srgbClr val="C00000"/>
              </a:solidFill>
            </a:endParaRPr>
          </a:p>
        </p:txBody>
      </p:sp>
      <p:sp>
        <p:nvSpPr>
          <p:cNvPr id="3" name="Title 2">
            <a:extLst>
              <a:ext uri="{FF2B5EF4-FFF2-40B4-BE49-F238E27FC236}">
                <a16:creationId xmlns="" xmlns:a16="http://schemas.microsoft.com/office/drawing/2014/main" id="{8B42B6B3-9C4A-E93C-6B9F-0301D9F6B2E2}"/>
              </a:ext>
            </a:extLst>
          </p:cNvPr>
          <p:cNvSpPr>
            <a:spLocks noGrp="1"/>
          </p:cNvSpPr>
          <p:nvPr>
            <p:ph type="title"/>
          </p:nvPr>
        </p:nvSpPr>
        <p:spPr/>
        <p:txBody>
          <a:bodyPr/>
          <a:lstStyle/>
          <a:p>
            <a:r>
              <a:rPr lang="en-US" dirty="0"/>
              <a:t>Samaveda</a:t>
            </a:r>
            <a:endParaRPr lang="en-IN" dirty="0"/>
          </a:p>
        </p:txBody>
      </p:sp>
      <p:pic>
        <p:nvPicPr>
          <p:cNvPr id="5" name="Picture 4">
            <a:extLst>
              <a:ext uri="{FF2B5EF4-FFF2-40B4-BE49-F238E27FC236}">
                <a16:creationId xmlns="" xmlns:a16="http://schemas.microsoft.com/office/drawing/2014/main" id="{F6D8BEB7-B647-15D2-6D3E-12563218C40D}"/>
              </a:ext>
            </a:extLst>
          </p:cNvPr>
          <p:cNvPicPr>
            <a:picLocks noChangeAspect="1"/>
          </p:cNvPicPr>
          <p:nvPr/>
        </p:nvPicPr>
        <p:blipFill>
          <a:blip r:embed="rId2"/>
          <a:stretch>
            <a:fillRect/>
          </a:stretch>
        </p:blipFill>
        <p:spPr>
          <a:xfrm>
            <a:off x="7153274" y="863444"/>
            <a:ext cx="4662489" cy="4662489"/>
          </a:xfrm>
          <a:prstGeom prst="rect">
            <a:avLst/>
          </a:prstGeom>
        </p:spPr>
      </p:pic>
    </p:spTree>
    <p:extLst>
      <p:ext uri="{BB962C8B-B14F-4D97-AF65-F5344CB8AC3E}">
        <p14:creationId xmlns:p14="http://schemas.microsoft.com/office/powerpoint/2010/main" val="251842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D792E8-8838-4744-A7DD-92B0ED18307B}"/>
              </a:ext>
            </a:extLst>
          </p:cNvPr>
          <p:cNvSpPr>
            <a:spLocks noGrp="1"/>
          </p:cNvSpPr>
          <p:nvPr>
            <p:ph type="title"/>
          </p:nvPr>
        </p:nvSpPr>
        <p:spPr>
          <a:xfrm>
            <a:off x="402359" y="2333193"/>
            <a:ext cx="10515600" cy="2852737"/>
          </a:xfrm>
        </p:spPr>
        <p:txBody>
          <a:bodyPr/>
          <a:lstStyle/>
          <a:p>
            <a:r>
              <a:rPr lang="en-US" dirty="0" smtClean="0"/>
              <a:t>History of Vedas</a:t>
            </a:r>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567253" y="6152950"/>
            <a:ext cx="1560394" cy="705050"/>
          </a:xfrm>
          <a:prstGeom prst="rect">
            <a:avLst/>
          </a:prstGeom>
        </p:spPr>
      </p:pic>
    </p:spTree>
    <p:extLst>
      <p:ext uri="{BB962C8B-B14F-4D97-AF65-F5344CB8AC3E}">
        <p14:creationId xmlns:p14="http://schemas.microsoft.com/office/powerpoint/2010/main" val="28189541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CE4DD0B-C9A4-2B90-34D3-B814A55FDA0C}"/>
              </a:ext>
            </a:extLst>
          </p:cNvPr>
          <p:cNvSpPr>
            <a:spLocks noGrp="1"/>
          </p:cNvSpPr>
          <p:nvPr>
            <p:ph idx="1"/>
          </p:nvPr>
        </p:nvSpPr>
        <p:spPr>
          <a:xfrm>
            <a:off x="131180" y="892020"/>
            <a:ext cx="8484183" cy="5590565"/>
          </a:xfrm>
        </p:spPr>
        <p:txBody>
          <a:bodyPr/>
          <a:lstStyle/>
          <a:p>
            <a:r>
              <a:rPr lang="en-US" dirty="0"/>
              <a:t>Stands to mean ‘</a:t>
            </a:r>
            <a:r>
              <a:rPr lang="en-US" b="1" dirty="0">
                <a:solidFill>
                  <a:srgbClr val="C00000"/>
                </a:solidFill>
              </a:rPr>
              <a:t>Worship Knowledge</a:t>
            </a:r>
            <a:r>
              <a:rPr lang="en-US" dirty="0"/>
              <a:t>’, Yajurveda dates back to 1100-800 BCE; corresponding with Samaveda. It compiles ritual-offering mantras/chants. These chants were offered by the priest alongside a person who used to perform a ritual (in most cases yajna fire).</a:t>
            </a:r>
          </a:p>
          <a:p>
            <a:r>
              <a:rPr lang="en-IN" dirty="0"/>
              <a:t>It has </a:t>
            </a:r>
            <a:r>
              <a:rPr lang="en-IN" b="1" dirty="0">
                <a:solidFill>
                  <a:srgbClr val="C00000"/>
                </a:solidFill>
              </a:rPr>
              <a:t>two types </a:t>
            </a:r>
            <a:r>
              <a:rPr lang="en-IN" dirty="0"/>
              <a:t>– </a:t>
            </a:r>
            <a:r>
              <a:rPr lang="en-IN" b="1" dirty="0"/>
              <a:t>Krishna (Black/Dark) </a:t>
            </a:r>
            <a:r>
              <a:rPr lang="en-IN" dirty="0"/>
              <a:t>&amp; </a:t>
            </a:r>
            <a:r>
              <a:rPr lang="en-IN" b="1" dirty="0"/>
              <a:t>Shukla (White/Bright).</a:t>
            </a:r>
          </a:p>
          <a:p>
            <a:r>
              <a:rPr lang="en-IN" b="1" dirty="0">
                <a:solidFill>
                  <a:srgbClr val="C00000"/>
                </a:solidFill>
              </a:rPr>
              <a:t>Krishna Yajurveda </a:t>
            </a:r>
            <a:r>
              <a:rPr lang="en-IN" dirty="0"/>
              <a:t>has an un-arranged, unclear, motley collection of verses.</a:t>
            </a:r>
          </a:p>
          <a:p>
            <a:r>
              <a:rPr lang="en-IN" b="1" dirty="0">
                <a:solidFill>
                  <a:srgbClr val="C00000"/>
                </a:solidFill>
              </a:rPr>
              <a:t>Shukla Yajurveda </a:t>
            </a:r>
            <a:r>
              <a:rPr lang="en-IN" dirty="0"/>
              <a:t>has arranged and clear verses.</a:t>
            </a:r>
          </a:p>
          <a:p>
            <a:r>
              <a:rPr lang="en-IN" dirty="0"/>
              <a:t>The </a:t>
            </a:r>
            <a:r>
              <a:rPr lang="en-IN" b="1" dirty="0">
                <a:solidFill>
                  <a:srgbClr val="C00000"/>
                </a:solidFill>
              </a:rPr>
              <a:t>oldest layer </a:t>
            </a:r>
            <a:r>
              <a:rPr lang="en-IN" dirty="0"/>
              <a:t>of Yajurveda has 1875 verses mostly taken up from Rigveda.</a:t>
            </a:r>
          </a:p>
        </p:txBody>
      </p:sp>
      <p:sp>
        <p:nvSpPr>
          <p:cNvPr id="3" name="Title 2">
            <a:extLst>
              <a:ext uri="{FF2B5EF4-FFF2-40B4-BE49-F238E27FC236}">
                <a16:creationId xmlns="" xmlns:a16="http://schemas.microsoft.com/office/drawing/2014/main" id="{628AFCF7-A7C3-5E9D-333A-59B441B62DA6}"/>
              </a:ext>
            </a:extLst>
          </p:cNvPr>
          <p:cNvSpPr>
            <a:spLocks noGrp="1"/>
          </p:cNvSpPr>
          <p:nvPr>
            <p:ph type="title"/>
          </p:nvPr>
        </p:nvSpPr>
        <p:spPr/>
        <p:txBody>
          <a:bodyPr/>
          <a:lstStyle/>
          <a:p>
            <a:r>
              <a:rPr lang="en-IN" dirty="0"/>
              <a:t>Yajurveda</a:t>
            </a:r>
          </a:p>
        </p:txBody>
      </p:sp>
      <p:pic>
        <p:nvPicPr>
          <p:cNvPr id="4" name="Picture 3">
            <a:extLst>
              <a:ext uri="{FF2B5EF4-FFF2-40B4-BE49-F238E27FC236}">
                <a16:creationId xmlns="" xmlns:a16="http://schemas.microsoft.com/office/drawing/2014/main" id="{EBC79A7C-2904-4899-2A8A-45F83813DAE5}"/>
              </a:ext>
            </a:extLst>
          </p:cNvPr>
          <p:cNvPicPr>
            <a:picLocks noChangeAspect="1"/>
          </p:cNvPicPr>
          <p:nvPr/>
        </p:nvPicPr>
        <p:blipFill>
          <a:blip r:embed="rId2"/>
          <a:stretch>
            <a:fillRect/>
          </a:stretch>
        </p:blipFill>
        <p:spPr>
          <a:xfrm>
            <a:off x="8811482" y="892020"/>
            <a:ext cx="3174030" cy="4894418"/>
          </a:xfrm>
          <a:prstGeom prst="rect">
            <a:avLst/>
          </a:prstGeom>
        </p:spPr>
      </p:pic>
    </p:spTree>
    <p:extLst>
      <p:ext uri="{BB962C8B-B14F-4D97-AF65-F5344CB8AC3E}">
        <p14:creationId xmlns:p14="http://schemas.microsoft.com/office/powerpoint/2010/main" val="385592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86EC65AE-DB3A-4DBE-1A4F-E3E2F0EE5788}"/>
              </a:ext>
            </a:extLst>
          </p:cNvPr>
          <p:cNvSpPr>
            <a:spLocks noGrp="1"/>
          </p:cNvSpPr>
          <p:nvPr>
            <p:ph idx="1"/>
          </p:nvPr>
        </p:nvSpPr>
        <p:spPr>
          <a:xfrm>
            <a:off x="131180" y="863444"/>
            <a:ext cx="6341058" cy="5590565"/>
          </a:xfrm>
        </p:spPr>
        <p:txBody>
          <a:bodyPr/>
          <a:lstStyle/>
          <a:p>
            <a:r>
              <a:rPr lang="en-US" dirty="0"/>
              <a:t>Stands to mean a tatpurusha compound of Atharvan, an ancient sage, and knowledge (Atharvan + knowledge), it dates back to 1000-800 BCE. </a:t>
            </a:r>
          </a:p>
          <a:p>
            <a:r>
              <a:rPr lang="en-US" dirty="0"/>
              <a:t>The </a:t>
            </a:r>
            <a:r>
              <a:rPr lang="en-US" b="1" dirty="0">
                <a:solidFill>
                  <a:srgbClr val="C00000"/>
                </a:solidFill>
              </a:rPr>
              <a:t>daily procedures of life are very well enumerated</a:t>
            </a:r>
            <a:r>
              <a:rPr lang="en-US" dirty="0"/>
              <a:t> in this Veda.</a:t>
            </a:r>
          </a:p>
          <a:p>
            <a:r>
              <a:rPr lang="en-US" dirty="0"/>
              <a:t>It has 730 hymns/</a:t>
            </a:r>
            <a:r>
              <a:rPr lang="en-US" dirty="0" err="1"/>
              <a:t>suktas</a:t>
            </a:r>
            <a:r>
              <a:rPr lang="en-US" dirty="0"/>
              <a:t>, 6000 mantras, and 20 books</a:t>
            </a:r>
            <a:r>
              <a:rPr lang="en-US" dirty="0" smtClean="0"/>
              <a:t>.</a:t>
            </a:r>
            <a:endParaRPr lang="en-US" dirty="0"/>
          </a:p>
        </p:txBody>
      </p:sp>
      <p:sp>
        <p:nvSpPr>
          <p:cNvPr id="3" name="Title 2">
            <a:extLst>
              <a:ext uri="{FF2B5EF4-FFF2-40B4-BE49-F238E27FC236}">
                <a16:creationId xmlns="" xmlns:a16="http://schemas.microsoft.com/office/drawing/2014/main" id="{FEC71C2F-DFA4-2756-85E4-E28CE876C057}"/>
              </a:ext>
            </a:extLst>
          </p:cNvPr>
          <p:cNvSpPr>
            <a:spLocks noGrp="1"/>
          </p:cNvSpPr>
          <p:nvPr>
            <p:ph type="title"/>
          </p:nvPr>
        </p:nvSpPr>
        <p:spPr/>
        <p:txBody>
          <a:bodyPr/>
          <a:lstStyle/>
          <a:p>
            <a:r>
              <a:rPr lang="en-IN" dirty="0"/>
              <a:t>Atharvaveda</a:t>
            </a:r>
          </a:p>
        </p:txBody>
      </p:sp>
      <p:pic>
        <p:nvPicPr>
          <p:cNvPr id="4" name="Picture 3">
            <a:extLst>
              <a:ext uri="{FF2B5EF4-FFF2-40B4-BE49-F238E27FC236}">
                <a16:creationId xmlns="" xmlns:a16="http://schemas.microsoft.com/office/drawing/2014/main" id="{AAD9FAB8-3172-2D70-F5A9-A002B3F9113B}"/>
              </a:ext>
            </a:extLst>
          </p:cNvPr>
          <p:cNvPicPr>
            <a:picLocks noChangeAspect="1"/>
          </p:cNvPicPr>
          <p:nvPr/>
        </p:nvPicPr>
        <p:blipFill>
          <a:blip r:embed="rId2"/>
          <a:stretch>
            <a:fillRect/>
          </a:stretch>
        </p:blipFill>
        <p:spPr>
          <a:xfrm>
            <a:off x="7060195" y="928687"/>
            <a:ext cx="5000625" cy="5000625"/>
          </a:xfrm>
          <a:prstGeom prst="rect">
            <a:avLst/>
          </a:prstGeom>
        </p:spPr>
      </p:pic>
    </p:spTree>
    <p:extLst>
      <p:ext uri="{BB962C8B-B14F-4D97-AF65-F5344CB8AC3E}">
        <p14:creationId xmlns:p14="http://schemas.microsoft.com/office/powerpoint/2010/main" val="50376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86EC65AE-DB3A-4DBE-1A4F-E3E2F0EE5788}"/>
              </a:ext>
            </a:extLst>
          </p:cNvPr>
          <p:cNvSpPr>
            <a:spLocks noGrp="1"/>
          </p:cNvSpPr>
          <p:nvPr>
            <p:ph idx="1"/>
          </p:nvPr>
        </p:nvSpPr>
        <p:spPr>
          <a:xfrm>
            <a:off x="131179" y="863444"/>
            <a:ext cx="11898895" cy="5590565"/>
          </a:xfrm>
        </p:spPr>
        <p:txBody>
          <a:bodyPr/>
          <a:lstStyle/>
          <a:p>
            <a:r>
              <a:rPr lang="en-US" dirty="0"/>
              <a:t>Called a Veda of magical formulas, it includes </a:t>
            </a:r>
            <a:r>
              <a:rPr lang="en-US" b="1" dirty="0">
                <a:solidFill>
                  <a:srgbClr val="C00000"/>
                </a:solidFill>
              </a:rPr>
              <a:t>three primary Upanishads</a:t>
            </a:r>
            <a:r>
              <a:rPr lang="en-US" dirty="0"/>
              <a:t> – </a:t>
            </a:r>
            <a:r>
              <a:rPr lang="en-US" b="1" dirty="0" err="1"/>
              <a:t>Mundaka</a:t>
            </a:r>
            <a:r>
              <a:rPr lang="en-US" dirty="0"/>
              <a:t> Upanishad, the </a:t>
            </a:r>
            <a:r>
              <a:rPr lang="en-US" b="1" dirty="0" err="1"/>
              <a:t>Mandukya</a:t>
            </a:r>
            <a:r>
              <a:rPr lang="en-US" b="1" dirty="0"/>
              <a:t> </a:t>
            </a:r>
            <a:r>
              <a:rPr lang="en-US" dirty="0"/>
              <a:t>Upanishad, and the </a:t>
            </a:r>
            <a:r>
              <a:rPr lang="en-US" b="1" dirty="0" err="1"/>
              <a:t>Prashna</a:t>
            </a:r>
            <a:r>
              <a:rPr lang="en-US" dirty="0"/>
              <a:t> Upanishad.</a:t>
            </a:r>
          </a:p>
          <a:p>
            <a:r>
              <a:rPr lang="en-US" dirty="0"/>
              <a:t>The </a:t>
            </a:r>
            <a:r>
              <a:rPr lang="en-US" b="1" dirty="0">
                <a:solidFill>
                  <a:srgbClr val="C00000"/>
                </a:solidFill>
              </a:rPr>
              <a:t>20 books</a:t>
            </a:r>
            <a:r>
              <a:rPr lang="en-US" dirty="0"/>
              <a:t> are arranged by the length of the hymns they contain.</a:t>
            </a:r>
          </a:p>
          <a:p>
            <a:r>
              <a:rPr lang="en-US" dirty="0"/>
              <a:t>Unlike Samaveda where hymns are borrowed from Rigveda, </a:t>
            </a:r>
            <a:r>
              <a:rPr lang="en-US" b="1" dirty="0">
                <a:solidFill>
                  <a:srgbClr val="C00000"/>
                </a:solidFill>
              </a:rPr>
              <a:t>hymns of Atharvaveda are unique </a:t>
            </a:r>
            <a:r>
              <a:rPr lang="en-US" dirty="0"/>
              <a:t>except for a few.</a:t>
            </a:r>
          </a:p>
          <a:p>
            <a:r>
              <a:rPr lang="en-US" dirty="0"/>
              <a:t>This Veda contains hymns many of which were </a:t>
            </a:r>
            <a:r>
              <a:rPr lang="en-US" b="1" dirty="0">
                <a:solidFill>
                  <a:srgbClr val="C00000"/>
                </a:solidFill>
              </a:rPr>
              <a:t>charms and magic spells </a:t>
            </a:r>
            <a:r>
              <a:rPr lang="en-US" dirty="0"/>
              <a:t>which are meant to be pronounced by the person who seeks some benefit, or more often by a </a:t>
            </a:r>
            <a:r>
              <a:rPr lang="en-US" dirty="0" smtClean="0"/>
              <a:t>sorcerer (</a:t>
            </a:r>
            <a:r>
              <a:rPr lang="gu-IN" dirty="0" smtClean="0"/>
              <a:t>જાદુગર</a:t>
            </a:r>
            <a:r>
              <a:rPr lang="en-US" dirty="0" smtClean="0"/>
              <a:t>) who </a:t>
            </a:r>
            <a:r>
              <a:rPr lang="en-US" dirty="0"/>
              <a:t>would say it on his or her behalf.</a:t>
            </a:r>
            <a:endParaRPr lang="en-IN" dirty="0"/>
          </a:p>
        </p:txBody>
      </p:sp>
      <p:sp>
        <p:nvSpPr>
          <p:cNvPr id="3" name="Title 2">
            <a:extLst>
              <a:ext uri="{FF2B5EF4-FFF2-40B4-BE49-F238E27FC236}">
                <a16:creationId xmlns="" xmlns:a16="http://schemas.microsoft.com/office/drawing/2014/main" id="{FEC71C2F-DFA4-2756-85E4-E28CE876C057}"/>
              </a:ext>
            </a:extLst>
          </p:cNvPr>
          <p:cNvSpPr>
            <a:spLocks noGrp="1"/>
          </p:cNvSpPr>
          <p:nvPr>
            <p:ph type="title"/>
          </p:nvPr>
        </p:nvSpPr>
        <p:spPr/>
        <p:txBody>
          <a:bodyPr/>
          <a:lstStyle/>
          <a:p>
            <a:r>
              <a:rPr lang="en-IN" dirty="0"/>
              <a:t>Atharvaveda</a:t>
            </a:r>
          </a:p>
        </p:txBody>
      </p:sp>
    </p:spTree>
    <p:extLst>
      <p:ext uri="{BB962C8B-B14F-4D97-AF65-F5344CB8AC3E}">
        <p14:creationId xmlns:p14="http://schemas.microsoft.com/office/powerpoint/2010/main" val="73901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 xmlns:a16="http://schemas.microsoft.com/office/drawing/2014/main" id="{C8520478-7ADD-18B2-A7C1-1639D074CCA0}"/>
              </a:ext>
            </a:extLst>
          </p:cNvPr>
          <p:cNvGraphicFramePr>
            <a:graphicFrameLocks noGrp="1"/>
          </p:cNvGraphicFramePr>
          <p:nvPr>
            <p:ph idx="1"/>
            <p:extLst>
              <p:ext uri="{D42A27DB-BD31-4B8C-83A1-F6EECF244321}">
                <p14:modId xmlns:p14="http://schemas.microsoft.com/office/powerpoint/2010/main" val="3240909577"/>
              </p:ext>
            </p:extLst>
          </p:nvPr>
        </p:nvGraphicFramePr>
        <p:xfrm>
          <a:off x="131763" y="5574801"/>
          <a:ext cx="11928474" cy="365760"/>
        </p:xfrm>
        <a:graphic>
          <a:graphicData uri="http://schemas.openxmlformats.org/drawingml/2006/table">
            <a:tbl>
              <a:tblPr firstRow="1" firstCol="1" lastRow="1" lastCol="1" bandRow="1" bandCol="1"/>
              <a:tblGrid>
                <a:gridCol w="4375853">
                  <a:extLst>
                    <a:ext uri="{9D8B030D-6E8A-4147-A177-3AD203B41FA5}">
                      <a16:colId xmlns="" xmlns:a16="http://schemas.microsoft.com/office/drawing/2014/main" val="2842002768"/>
                    </a:ext>
                  </a:extLst>
                </a:gridCol>
                <a:gridCol w="7552621">
                  <a:extLst>
                    <a:ext uri="{9D8B030D-6E8A-4147-A177-3AD203B41FA5}">
                      <a16:colId xmlns="" xmlns:a16="http://schemas.microsoft.com/office/drawing/2014/main" val="3010069077"/>
                    </a:ext>
                  </a:extLst>
                </a:gridCol>
              </a:tblGrid>
              <a:tr h="355728">
                <a:tc>
                  <a:txBody>
                    <a:bodyPr/>
                    <a:lstStyle/>
                    <a:p>
                      <a:pPr marL="95885" algn="ctr">
                        <a:spcBef>
                          <a:spcPts val="95"/>
                        </a:spcBef>
                        <a:spcAft>
                          <a:spcPts val="0"/>
                        </a:spcAft>
                      </a:pPr>
                      <a:r>
                        <a:rPr lang="hi-IN" sz="2400" dirty="0">
                          <a:solidFill>
                            <a:schemeClr val="tx1"/>
                          </a:solidFill>
                          <a:latin typeface="+mn-lt"/>
                        </a:rPr>
                        <a:t>ब्राह्मण्यानी</a:t>
                      </a:r>
                      <a:r>
                        <a:rPr lang="en-US" sz="2400" spc="-10" dirty="0">
                          <a:solidFill>
                            <a:schemeClr val="tx1"/>
                          </a:solidFill>
                          <a:effectLst/>
                          <a:latin typeface="+mn-lt"/>
                          <a:cs typeface="Times New Roman" panose="02020603050405020304" pitchFamily="18" charset="0"/>
                        </a:rPr>
                        <a:t> </a:t>
                      </a:r>
                      <a:r>
                        <a:rPr lang="en-US" sz="2400" spc="-10" dirty="0">
                          <a:solidFill>
                            <a:schemeClr val="tx1"/>
                          </a:solidFill>
                          <a:effectLst/>
                          <a:latin typeface="+mn-lt"/>
                          <a:ea typeface="Times New Roman" panose="02020603050405020304" pitchFamily="18" charset="0"/>
                          <a:cs typeface="Times New Roman" panose="02020603050405020304" pitchFamily="18" charset="0"/>
                        </a:rPr>
                        <a:t>(</a:t>
                      </a:r>
                      <a:r>
                        <a:rPr lang="en-US" sz="2400" spc="-10" dirty="0" err="1">
                          <a:solidFill>
                            <a:schemeClr val="tx1"/>
                          </a:solidFill>
                          <a:effectLst/>
                          <a:latin typeface="+mn-lt"/>
                          <a:ea typeface="Times New Roman" panose="02020603050405020304" pitchFamily="18" charset="0"/>
                          <a:cs typeface="Times New Roman" panose="02020603050405020304" pitchFamily="18" charset="0"/>
                        </a:rPr>
                        <a:t>Brahmanyani</a:t>
                      </a:r>
                      <a:r>
                        <a:rPr lang="en-US" sz="2400" spc="-10" dirty="0">
                          <a:solidFill>
                            <a:schemeClr val="tx1"/>
                          </a:solidFill>
                          <a:effectLst/>
                          <a:latin typeface="+mn-lt"/>
                          <a:ea typeface="Times New Roman" panose="02020603050405020304" pitchFamily="18" charset="0"/>
                          <a:cs typeface="Times New Roman" panose="02020603050405020304" pitchFamily="18" charset="0"/>
                        </a:rPr>
                        <a:t>)</a:t>
                      </a:r>
                      <a:endParaRPr lang="en-IN" sz="24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98425" algn="just">
                        <a:spcBef>
                          <a:spcPts val="360"/>
                        </a:spcBef>
                        <a:spcAft>
                          <a:spcPts val="0"/>
                        </a:spcAft>
                      </a:pPr>
                      <a:r>
                        <a:rPr lang="en-US" sz="2400" dirty="0">
                          <a:solidFill>
                            <a:schemeClr val="tx1"/>
                          </a:solidFill>
                          <a:effectLst/>
                          <a:latin typeface="+mn-lt"/>
                          <a:ea typeface="Times New Roman" panose="02020603050405020304" pitchFamily="18" charset="0"/>
                          <a:cs typeface="Times New Roman" panose="02020603050405020304" pitchFamily="18" charset="0"/>
                        </a:rPr>
                        <a:t>Mantras</a:t>
                      </a:r>
                      <a:r>
                        <a:rPr lang="en-US" sz="2400" spc="5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on</a:t>
                      </a:r>
                      <a:r>
                        <a:rPr lang="en-US" sz="2400" spc="13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philosophical</a:t>
                      </a:r>
                      <a:r>
                        <a:rPr lang="en-US" sz="2400" spc="14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speculations</a:t>
                      </a:r>
                      <a:r>
                        <a:rPr lang="en-US" sz="2400" spc="12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of</a:t>
                      </a:r>
                      <a:r>
                        <a:rPr lang="en-US" sz="2400" spc="8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the</a:t>
                      </a:r>
                      <a:r>
                        <a:rPr lang="en-US" sz="2400" spc="280" dirty="0">
                          <a:solidFill>
                            <a:schemeClr val="tx1"/>
                          </a:solidFill>
                          <a:effectLst/>
                          <a:latin typeface="+mn-lt"/>
                          <a:ea typeface="Times New Roman" panose="02020603050405020304" pitchFamily="18" charset="0"/>
                          <a:cs typeface="Times New Roman" panose="02020603050405020304" pitchFamily="18" charset="0"/>
                        </a:rPr>
                        <a:t> </a:t>
                      </a:r>
                      <a:r>
                        <a:rPr lang="en-US" sz="2400" spc="-10" dirty="0">
                          <a:solidFill>
                            <a:schemeClr val="tx1"/>
                          </a:solidFill>
                          <a:effectLst/>
                          <a:latin typeface="+mn-lt"/>
                          <a:ea typeface="Times New Roman" panose="02020603050405020304" pitchFamily="18" charset="0"/>
                          <a:cs typeface="Times New Roman" panose="02020603050405020304" pitchFamily="18" charset="0"/>
                        </a:rPr>
                        <a:t>Atharvaveda.</a:t>
                      </a:r>
                      <a:endParaRPr lang="en-IN" sz="36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2033148887"/>
                  </a:ext>
                </a:extLst>
              </a:tr>
            </a:tbl>
          </a:graphicData>
        </a:graphic>
      </p:graphicFrame>
      <p:sp>
        <p:nvSpPr>
          <p:cNvPr id="2" name="Title 1">
            <a:extLst>
              <a:ext uri="{FF2B5EF4-FFF2-40B4-BE49-F238E27FC236}">
                <a16:creationId xmlns="" xmlns:a16="http://schemas.microsoft.com/office/drawing/2014/main" id="{A8C355A9-775D-6F1E-B66E-09EA2C216D47}"/>
              </a:ext>
            </a:extLst>
          </p:cNvPr>
          <p:cNvSpPr>
            <a:spLocks noGrp="1"/>
          </p:cNvSpPr>
          <p:nvPr>
            <p:ph type="title"/>
          </p:nvPr>
        </p:nvSpPr>
        <p:spPr/>
        <p:txBody>
          <a:bodyPr/>
          <a:lstStyle/>
          <a:p>
            <a:r>
              <a:rPr lang="en-IN" dirty="0"/>
              <a:t>Atharvaveda</a:t>
            </a:r>
          </a:p>
        </p:txBody>
      </p:sp>
      <p:graphicFrame>
        <p:nvGraphicFramePr>
          <p:cNvPr id="3" name="Table 2">
            <a:extLst>
              <a:ext uri="{FF2B5EF4-FFF2-40B4-BE49-F238E27FC236}">
                <a16:creationId xmlns="" xmlns:a16="http://schemas.microsoft.com/office/drawing/2014/main" id="{4A087DCD-088A-CEA4-5E45-9E91191E2C59}"/>
              </a:ext>
            </a:extLst>
          </p:cNvPr>
          <p:cNvGraphicFramePr>
            <a:graphicFrameLocks noGrp="1"/>
          </p:cNvGraphicFramePr>
          <p:nvPr>
            <p:extLst>
              <p:ext uri="{D42A27DB-BD31-4B8C-83A1-F6EECF244321}">
                <p14:modId xmlns:p14="http://schemas.microsoft.com/office/powerpoint/2010/main" val="1104578958"/>
              </p:ext>
            </p:extLst>
          </p:nvPr>
        </p:nvGraphicFramePr>
        <p:xfrm>
          <a:off x="131763" y="1475116"/>
          <a:ext cx="11928474" cy="731520"/>
        </p:xfrm>
        <a:graphic>
          <a:graphicData uri="http://schemas.openxmlformats.org/drawingml/2006/table">
            <a:tbl>
              <a:tblPr firstRow="1" firstCol="1" lastRow="1" lastCol="1" bandRow="1" bandCol="1"/>
              <a:tblGrid>
                <a:gridCol w="4375853">
                  <a:extLst>
                    <a:ext uri="{9D8B030D-6E8A-4147-A177-3AD203B41FA5}">
                      <a16:colId xmlns="" xmlns:a16="http://schemas.microsoft.com/office/drawing/2014/main" val="318983732"/>
                    </a:ext>
                  </a:extLst>
                </a:gridCol>
                <a:gridCol w="7552621">
                  <a:extLst>
                    <a:ext uri="{9D8B030D-6E8A-4147-A177-3AD203B41FA5}">
                      <a16:colId xmlns="" xmlns:a16="http://schemas.microsoft.com/office/drawing/2014/main" val="279780975"/>
                    </a:ext>
                  </a:extLst>
                </a:gridCol>
              </a:tblGrid>
              <a:tr h="424211">
                <a:tc>
                  <a:txBody>
                    <a:bodyPr/>
                    <a:lstStyle/>
                    <a:p>
                      <a:pPr algn="ctr">
                        <a:spcBef>
                          <a:spcPts val="0"/>
                        </a:spcBef>
                      </a:pPr>
                      <a:r>
                        <a:rPr lang="en-US" sz="2400" dirty="0">
                          <a:solidFill>
                            <a:schemeClr val="tx1"/>
                          </a:solidFill>
                          <a:effectLst/>
                          <a:latin typeface="+mn-lt"/>
                          <a:ea typeface="Times New Roman" panose="02020603050405020304" pitchFamily="18" charset="0"/>
                          <a:cs typeface="Times New Roman" panose="02020603050405020304" pitchFamily="18" charset="0"/>
                        </a:rPr>
                        <a:t> </a:t>
                      </a:r>
                      <a:r>
                        <a:rPr lang="hi-IN" sz="2400" dirty="0">
                          <a:solidFill>
                            <a:schemeClr val="tx1"/>
                          </a:solidFill>
                          <a:latin typeface="+mn-lt"/>
                        </a:rPr>
                        <a:t>भैषज्याणी </a:t>
                      </a:r>
                      <a:r>
                        <a:rPr lang="en-US" sz="2400" dirty="0">
                          <a:solidFill>
                            <a:schemeClr val="tx1"/>
                          </a:solidFill>
                          <a:effectLst/>
                          <a:latin typeface="+mn-lt"/>
                          <a:ea typeface="Times New Roman" panose="02020603050405020304" pitchFamily="18" charset="0"/>
                          <a:cs typeface="Times New Roman" panose="02020603050405020304" pitchFamily="18" charset="0"/>
                        </a:rPr>
                        <a:t>(</a:t>
                      </a:r>
                      <a:r>
                        <a:rPr lang="en-US" sz="2400" dirty="0" err="1">
                          <a:solidFill>
                            <a:schemeClr val="tx1"/>
                          </a:solidFill>
                          <a:effectLst/>
                          <a:latin typeface="+mn-lt"/>
                          <a:ea typeface="Times New Roman" panose="02020603050405020304" pitchFamily="18" charset="0"/>
                          <a:cs typeface="Times New Roman" panose="02020603050405020304" pitchFamily="18" charset="0"/>
                        </a:rPr>
                        <a:t>Bhais</a:t>
                      </a:r>
                      <a:r>
                        <a:rPr lang="en-US" sz="2400" spc="-10" dirty="0" err="1">
                          <a:solidFill>
                            <a:schemeClr val="tx1"/>
                          </a:solidFill>
                          <a:effectLst/>
                          <a:latin typeface="+mn-lt"/>
                          <a:ea typeface="Times New Roman" panose="02020603050405020304" pitchFamily="18" charset="0"/>
                          <a:cs typeface="Times New Roman" panose="02020603050405020304" pitchFamily="18" charset="0"/>
                        </a:rPr>
                        <a:t>ajyani</a:t>
                      </a:r>
                      <a:r>
                        <a:rPr lang="en-US" sz="2400" spc="-10" dirty="0">
                          <a:solidFill>
                            <a:schemeClr val="tx1"/>
                          </a:solidFill>
                          <a:effectLst/>
                          <a:latin typeface="+mn-lt"/>
                          <a:ea typeface="Times New Roman" panose="02020603050405020304" pitchFamily="18" charset="0"/>
                          <a:cs typeface="Times New Roman" panose="02020603050405020304" pitchFamily="18" charset="0"/>
                        </a:rPr>
                        <a:t>)</a:t>
                      </a:r>
                      <a:endParaRPr lang="en-IN" sz="24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101600" algn="just">
                        <a:spcBef>
                          <a:spcPts val="0"/>
                        </a:spcBef>
                        <a:spcAft>
                          <a:spcPts val="0"/>
                        </a:spcAft>
                      </a:pPr>
                      <a:r>
                        <a:rPr lang="en-US" sz="2400" dirty="0">
                          <a:solidFill>
                            <a:schemeClr val="tx1"/>
                          </a:solidFill>
                          <a:effectLst/>
                          <a:latin typeface="+mn-lt"/>
                          <a:ea typeface="Times New Roman" panose="02020603050405020304" pitchFamily="18" charset="0"/>
                          <a:cs typeface="Times New Roman" panose="02020603050405020304" pitchFamily="18" charset="0"/>
                        </a:rPr>
                        <a:t>Mantras</a:t>
                      </a:r>
                      <a:r>
                        <a:rPr lang="en-US" sz="2400" spc="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which</a:t>
                      </a:r>
                      <a:r>
                        <a:rPr lang="en-US" sz="2400" spc="6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refer</a:t>
                      </a:r>
                      <a:r>
                        <a:rPr lang="en-US" sz="2400" spc="-3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to</a:t>
                      </a:r>
                      <a:r>
                        <a:rPr lang="en-US" sz="2400" spc="-2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various</a:t>
                      </a:r>
                      <a:r>
                        <a:rPr lang="en-US" sz="2400" spc="2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medicines</a:t>
                      </a:r>
                      <a:r>
                        <a:rPr lang="en-US" sz="2400" spc="1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for</a:t>
                      </a:r>
                      <a:r>
                        <a:rPr lang="en-US" sz="2400" spc="-3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different</a:t>
                      </a:r>
                      <a:r>
                        <a:rPr lang="en-US" sz="2400" spc="-25" dirty="0">
                          <a:solidFill>
                            <a:schemeClr val="tx1"/>
                          </a:solidFill>
                          <a:effectLst/>
                          <a:latin typeface="+mn-lt"/>
                          <a:ea typeface="Times New Roman" panose="02020603050405020304" pitchFamily="18" charset="0"/>
                          <a:cs typeface="Times New Roman" panose="02020603050405020304" pitchFamily="18" charset="0"/>
                        </a:rPr>
                        <a:t> </a:t>
                      </a:r>
                      <a:r>
                        <a:rPr lang="en-US" sz="2400" spc="-10" dirty="0">
                          <a:solidFill>
                            <a:schemeClr val="tx1"/>
                          </a:solidFill>
                          <a:effectLst/>
                          <a:latin typeface="+mn-lt"/>
                          <a:ea typeface="Times New Roman" panose="02020603050405020304" pitchFamily="18" charset="0"/>
                          <a:cs typeface="Times New Roman" panose="02020603050405020304" pitchFamily="18" charset="0"/>
                        </a:rPr>
                        <a:t>diseases.</a:t>
                      </a:r>
                      <a:endParaRPr lang="en-IN" sz="36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258046478"/>
                  </a:ext>
                </a:extLst>
              </a:tr>
            </a:tbl>
          </a:graphicData>
        </a:graphic>
      </p:graphicFrame>
      <p:graphicFrame>
        <p:nvGraphicFramePr>
          <p:cNvPr id="5" name="Table 4">
            <a:extLst>
              <a:ext uri="{FF2B5EF4-FFF2-40B4-BE49-F238E27FC236}">
                <a16:creationId xmlns="" xmlns:a16="http://schemas.microsoft.com/office/drawing/2014/main" id="{0C0D4DCE-6622-67A0-7FDA-1CB24120A511}"/>
              </a:ext>
            </a:extLst>
          </p:cNvPr>
          <p:cNvGraphicFramePr>
            <a:graphicFrameLocks noGrp="1"/>
          </p:cNvGraphicFramePr>
          <p:nvPr>
            <p:extLst>
              <p:ext uri="{D42A27DB-BD31-4B8C-83A1-F6EECF244321}">
                <p14:modId xmlns:p14="http://schemas.microsoft.com/office/powerpoint/2010/main" val="3742761737"/>
              </p:ext>
            </p:extLst>
          </p:nvPr>
        </p:nvGraphicFramePr>
        <p:xfrm>
          <a:off x="131763" y="2206636"/>
          <a:ext cx="11928474" cy="378512"/>
        </p:xfrm>
        <a:graphic>
          <a:graphicData uri="http://schemas.openxmlformats.org/drawingml/2006/table">
            <a:tbl>
              <a:tblPr firstRow="1" firstCol="1" lastRow="1" lastCol="1" bandRow="1" bandCol="1"/>
              <a:tblGrid>
                <a:gridCol w="4375853">
                  <a:extLst>
                    <a:ext uri="{9D8B030D-6E8A-4147-A177-3AD203B41FA5}">
                      <a16:colId xmlns="" xmlns:a16="http://schemas.microsoft.com/office/drawing/2014/main" val="777312594"/>
                    </a:ext>
                  </a:extLst>
                </a:gridCol>
                <a:gridCol w="7552621">
                  <a:extLst>
                    <a:ext uri="{9D8B030D-6E8A-4147-A177-3AD203B41FA5}">
                      <a16:colId xmlns="" xmlns:a16="http://schemas.microsoft.com/office/drawing/2014/main" val="661493174"/>
                    </a:ext>
                  </a:extLst>
                </a:gridCol>
              </a:tblGrid>
              <a:tr h="378512">
                <a:tc>
                  <a:txBody>
                    <a:bodyPr/>
                    <a:lstStyle/>
                    <a:p>
                      <a:pPr marL="98425" algn="ctr">
                        <a:spcBef>
                          <a:spcPts val="50"/>
                        </a:spcBef>
                        <a:spcAft>
                          <a:spcPts val="0"/>
                        </a:spcAft>
                      </a:pPr>
                      <a:r>
                        <a:rPr lang="hi-IN" sz="2400" dirty="0">
                          <a:solidFill>
                            <a:schemeClr val="tx1"/>
                          </a:solidFill>
                          <a:latin typeface="+mn-lt"/>
                        </a:rPr>
                        <a:t>आयुष्याणी</a:t>
                      </a:r>
                      <a:r>
                        <a:rPr lang="en-US" sz="2400" dirty="0">
                          <a:solidFill>
                            <a:schemeClr val="tx1"/>
                          </a:solidFill>
                          <a:effectLst/>
                          <a:latin typeface="+mn-lt"/>
                          <a:ea typeface="+mn-ea"/>
                          <a:cs typeface="+mn-cs"/>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a:t>
                      </a:r>
                      <a:r>
                        <a:rPr lang="en-US" sz="2400" dirty="0" err="1">
                          <a:solidFill>
                            <a:schemeClr val="tx1"/>
                          </a:solidFill>
                          <a:effectLst/>
                          <a:latin typeface="+mn-lt"/>
                          <a:ea typeface="Times New Roman" panose="02020603050405020304" pitchFamily="18" charset="0"/>
                          <a:cs typeface="Times New Roman" panose="02020603050405020304" pitchFamily="18" charset="0"/>
                        </a:rPr>
                        <a:t>Ayu</a:t>
                      </a:r>
                      <a:r>
                        <a:rPr lang="en-US" sz="2400" spc="-5" dirty="0" err="1">
                          <a:solidFill>
                            <a:schemeClr val="tx1"/>
                          </a:solidFill>
                          <a:effectLst/>
                          <a:latin typeface="+mn-lt"/>
                          <a:ea typeface="Times New Roman" panose="02020603050405020304" pitchFamily="18" charset="0"/>
                          <a:cs typeface="Times New Roman" panose="02020603050405020304" pitchFamily="18" charset="0"/>
                        </a:rPr>
                        <a:t>s</a:t>
                      </a:r>
                      <a:r>
                        <a:rPr lang="en-US" sz="2400" spc="-10" dirty="0" err="1">
                          <a:solidFill>
                            <a:schemeClr val="tx1"/>
                          </a:solidFill>
                          <a:effectLst/>
                          <a:latin typeface="+mn-lt"/>
                          <a:ea typeface="Times New Roman" panose="02020603050405020304" pitchFamily="18" charset="0"/>
                          <a:cs typeface="Times New Roman" panose="02020603050405020304" pitchFamily="18" charset="0"/>
                        </a:rPr>
                        <a:t>yani</a:t>
                      </a:r>
                      <a:r>
                        <a:rPr lang="en-US" sz="2400" spc="-10" dirty="0">
                          <a:solidFill>
                            <a:schemeClr val="tx1"/>
                          </a:solidFill>
                          <a:effectLst/>
                          <a:latin typeface="+mn-lt"/>
                          <a:ea typeface="Times New Roman" panose="02020603050405020304" pitchFamily="18" charset="0"/>
                          <a:cs typeface="Times New Roman" panose="02020603050405020304" pitchFamily="18" charset="0"/>
                        </a:rPr>
                        <a:t>)</a:t>
                      </a:r>
                      <a:endParaRPr lang="en-IN" sz="24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101600" algn="just">
                        <a:spcBef>
                          <a:spcPts val="360"/>
                        </a:spcBef>
                        <a:spcAft>
                          <a:spcPts val="0"/>
                        </a:spcAft>
                      </a:pPr>
                      <a:r>
                        <a:rPr lang="en-US" sz="2400" dirty="0">
                          <a:solidFill>
                            <a:schemeClr val="tx1"/>
                          </a:solidFill>
                          <a:effectLst/>
                          <a:latin typeface="+mn-lt"/>
                          <a:ea typeface="Times New Roman" panose="02020603050405020304" pitchFamily="18" charset="0"/>
                          <a:cs typeface="Times New Roman" panose="02020603050405020304" pitchFamily="18" charset="0"/>
                        </a:rPr>
                        <a:t>Mantras</a:t>
                      </a:r>
                      <a:r>
                        <a:rPr lang="en-US" sz="2400" spc="-3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for</a:t>
                      </a:r>
                      <a:r>
                        <a:rPr lang="en-US" sz="2400" spc="-4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long</a:t>
                      </a:r>
                      <a:r>
                        <a:rPr lang="en-US" sz="2400" spc="-55" dirty="0">
                          <a:solidFill>
                            <a:schemeClr val="tx1"/>
                          </a:solidFill>
                          <a:effectLst/>
                          <a:latin typeface="+mn-lt"/>
                          <a:ea typeface="Times New Roman" panose="02020603050405020304" pitchFamily="18" charset="0"/>
                          <a:cs typeface="Times New Roman" panose="02020603050405020304" pitchFamily="18" charset="0"/>
                        </a:rPr>
                        <a:t> </a:t>
                      </a:r>
                      <a:r>
                        <a:rPr lang="en-US" sz="2400" spc="-20" dirty="0">
                          <a:solidFill>
                            <a:schemeClr val="tx1"/>
                          </a:solidFill>
                          <a:effectLst/>
                          <a:latin typeface="+mn-lt"/>
                          <a:ea typeface="Times New Roman" panose="02020603050405020304" pitchFamily="18" charset="0"/>
                          <a:cs typeface="Times New Roman" panose="02020603050405020304" pitchFamily="18" charset="0"/>
                        </a:rPr>
                        <a:t>life.</a:t>
                      </a:r>
                      <a:endParaRPr lang="en-IN" sz="36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488274461"/>
                  </a:ext>
                </a:extLst>
              </a:tr>
            </a:tbl>
          </a:graphicData>
        </a:graphic>
      </p:graphicFrame>
      <p:graphicFrame>
        <p:nvGraphicFramePr>
          <p:cNvPr id="6" name="Table 5">
            <a:extLst>
              <a:ext uri="{FF2B5EF4-FFF2-40B4-BE49-F238E27FC236}">
                <a16:creationId xmlns="" xmlns:a16="http://schemas.microsoft.com/office/drawing/2014/main" id="{17C2C67C-D7EB-B6F5-F52C-59ED48C9F71C}"/>
              </a:ext>
            </a:extLst>
          </p:cNvPr>
          <p:cNvGraphicFramePr>
            <a:graphicFrameLocks noGrp="1"/>
          </p:cNvGraphicFramePr>
          <p:nvPr>
            <p:extLst>
              <p:ext uri="{D42A27DB-BD31-4B8C-83A1-F6EECF244321}">
                <p14:modId xmlns:p14="http://schemas.microsoft.com/office/powerpoint/2010/main" val="3341491531"/>
              </p:ext>
            </p:extLst>
          </p:nvPr>
        </p:nvGraphicFramePr>
        <p:xfrm>
          <a:off x="131763" y="2585148"/>
          <a:ext cx="11928474" cy="1130237"/>
        </p:xfrm>
        <a:graphic>
          <a:graphicData uri="http://schemas.openxmlformats.org/drawingml/2006/table">
            <a:tbl>
              <a:tblPr firstRow="1" firstCol="1" lastRow="1" lastCol="1" bandRow="1" bandCol="1"/>
              <a:tblGrid>
                <a:gridCol w="4375853">
                  <a:extLst>
                    <a:ext uri="{9D8B030D-6E8A-4147-A177-3AD203B41FA5}">
                      <a16:colId xmlns="" xmlns:a16="http://schemas.microsoft.com/office/drawing/2014/main" val="4153972239"/>
                    </a:ext>
                  </a:extLst>
                </a:gridCol>
                <a:gridCol w="7552621">
                  <a:extLst>
                    <a:ext uri="{9D8B030D-6E8A-4147-A177-3AD203B41FA5}">
                      <a16:colId xmlns="" xmlns:a16="http://schemas.microsoft.com/office/drawing/2014/main" val="753153204"/>
                    </a:ext>
                  </a:extLst>
                </a:gridCol>
              </a:tblGrid>
              <a:tr h="1081760">
                <a:tc>
                  <a:txBody>
                    <a:bodyPr/>
                    <a:lstStyle/>
                    <a:p>
                      <a:pPr marL="98425" algn="ctr">
                        <a:spcBef>
                          <a:spcPts val="5"/>
                        </a:spcBef>
                        <a:spcAft>
                          <a:spcPts val="0"/>
                        </a:spcAft>
                      </a:pPr>
                      <a:r>
                        <a:rPr lang="hi-IN" sz="2400" dirty="0">
                          <a:solidFill>
                            <a:schemeClr val="tx1"/>
                          </a:solidFill>
                          <a:latin typeface="+mn-lt"/>
                        </a:rPr>
                        <a:t>पौष्टिकानी</a:t>
                      </a:r>
                      <a:r>
                        <a:rPr lang="en-US" sz="2400" dirty="0">
                          <a:solidFill>
                            <a:schemeClr val="tx1"/>
                          </a:solidFill>
                          <a:effectLst/>
                          <a:latin typeface="+mn-lt"/>
                          <a:ea typeface="+mn-ea"/>
                          <a:cs typeface="+mn-cs"/>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a:t>
                      </a:r>
                      <a:r>
                        <a:rPr lang="en-US" sz="2400" dirty="0" err="1">
                          <a:solidFill>
                            <a:schemeClr val="tx1"/>
                          </a:solidFill>
                          <a:effectLst/>
                          <a:latin typeface="+mn-lt"/>
                          <a:ea typeface="Times New Roman" panose="02020603050405020304" pitchFamily="18" charset="0"/>
                          <a:cs typeface="Times New Roman" panose="02020603050405020304" pitchFamily="18" charset="0"/>
                        </a:rPr>
                        <a:t>Pau</a:t>
                      </a:r>
                      <a:r>
                        <a:rPr lang="en-US" sz="2400" spc="-30" dirty="0" err="1">
                          <a:solidFill>
                            <a:schemeClr val="tx1"/>
                          </a:solidFill>
                          <a:effectLst/>
                          <a:latin typeface="+mn-lt"/>
                          <a:ea typeface="Times New Roman" panose="02020603050405020304" pitchFamily="18" charset="0"/>
                          <a:cs typeface="Times New Roman" panose="02020603050405020304" pitchFamily="18" charset="0"/>
                        </a:rPr>
                        <a:t>s</a:t>
                      </a:r>
                      <a:r>
                        <a:rPr lang="en-US" sz="2400" spc="-10" dirty="0" err="1">
                          <a:solidFill>
                            <a:schemeClr val="tx1"/>
                          </a:solidFill>
                          <a:effectLst/>
                          <a:latin typeface="+mn-lt"/>
                          <a:ea typeface="Times New Roman" panose="02020603050405020304" pitchFamily="18" charset="0"/>
                          <a:cs typeface="Times New Roman" panose="02020603050405020304" pitchFamily="18" charset="0"/>
                        </a:rPr>
                        <a:t>tikani</a:t>
                      </a:r>
                      <a:r>
                        <a:rPr lang="en-US" sz="2400" spc="-10" dirty="0">
                          <a:solidFill>
                            <a:schemeClr val="tx1"/>
                          </a:solidFill>
                          <a:effectLst/>
                          <a:latin typeface="+mn-lt"/>
                          <a:ea typeface="Times New Roman" panose="02020603050405020304" pitchFamily="18" charset="0"/>
                          <a:cs typeface="Times New Roman" panose="02020603050405020304" pitchFamily="18" charset="0"/>
                        </a:rPr>
                        <a:t>)</a:t>
                      </a:r>
                      <a:endParaRPr lang="en-IN" sz="24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95885" indent="5080" algn="just">
                        <a:lnSpc>
                          <a:spcPct val="103000"/>
                        </a:lnSpc>
                        <a:spcBef>
                          <a:spcPts val="380"/>
                        </a:spcBef>
                        <a:spcAft>
                          <a:spcPts val="0"/>
                        </a:spcAft>
                      </a:pPr>
                      <a:r>
                        <a:rPr lang="en-US" sz="2400" dirty="0">
                          <a:solidFill>
                            <a:schemeClr val="tx1"/>
                          </a:solidFill>
                          <a:effectLst/>
                          <a:latin typeface="+mn-lt"/>
                          <a:ea typeface="Times New Roman" panose="02020603050405020304" pitchFamily="18" charset="0"/>
                          <a:cs typeface="Times New Roman" panose="02020603050405020304" pitchFamily="18" charset="0"/>
                        </a:rPr>
                        <a:t>Mantras</a:t>
                      </a:r>
                      <a:r>
                        <a:rPr lang="en-US" sz="2400" spc="-2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to be</a:t>
                      </a:r>
                      <a:r>
                        <a:rPr lang="en-US" sz="2400" spc="-4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recited</a:t>
                      </a:r>
                      <a:r>
                        <a:rPr lang="en-US" sz="2400" spc="-1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at the time</a:t>
                      </a:r>
                      <a:r>
                        <a:rPr lang="en-US" sz="2400" spc="-3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of</a:t>
                      </a:r>
                      <a:r>
                        <a:rPr lang="en-US" sz="2400" spc="-2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ploughing</a:t>
                      </a:r>
                      <a:r>
                        <a:rPr lang="en-US" sz="2400" spc="-3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the field,</a:t>
                      </a:r>
                      <a:r>
                        <a:rPr lang="en-US" sz="2400" spc="-5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on</a:t>
                      </a:r>
                      <a:r>
                        <a:rPr lang="en-US" sz="2400" spc="-2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the</a:t>
                      </a:r>
                      <a:r>
                        <a:rPr lang="en-US" sz="2400" spc="-2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occasion of</a:t>
                      </a:r>
                      <a:r>
                        <a:rPr lang="en-US" sz="2400" spc="-2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house construction</a:t>
                      </a:r>
                      <a:r>
                        <a:rPr lang="en-US" sz="2400" spc="20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or while exercising certain commercial transactions.</a:t>
                      </a:r>
                      <a:endParaRPr lang="en-IN" sz="36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16191132"/>
                  </a:ext>
                </a:extLst>
              </a:tr>
            </a:tbl>
          </a:graphicData>
        </a:graphic>
      </p:graphicFrame>
      <p:graphicFrame>
        <p:nvGraphicFramePr>
          <p:cNvPr id="7" name="Table 6">
            <a:extLst>
              <a:ext uri="{FF2B5EF4-FFF2-40B4-BE49-F238E27FC236}">
                <a16:creationId xmlns="" xmlns:a16="http://schemas.microsoft.com/office/drawing/2014/main" id="{C7925831-4904-C69A-B187-3004CE300C76}"/>
              </a:ext>
            </a:extLst>
          </p:cNvPr>
          <p:cNvGraphicFramePr>
            <a:graphicFrameLocks noGrp="1"/>
          </p:cNvGraphicFramePr>
          <p:nvPr>
            <p:extLst>
              <p:ext uri="{D42A27DB-BD31-4B8C-83A1-F6EECF244321}">
                <p14:modId xmlns:p14="http://schemas.microsoft.com/office/powerpoint/2010/main" val="2653271240"/>
              </p:ext>
            </p:extLst>
          </p:nvPr>
        </p:nvGraphicFramePr>
        <p:xfrm>
          <a:off x="131763" y="3695878"/>
          <a:ext cx="11928474" cy="731520"/>
        </p:xfrm>
        <a:graphic>
          <a:graphicData uri="http://schemas.openxmlformats.org/drawingml/2006/table">
            <a:tbl>
              <a:tblPr firstRow="1" firstCol="1" lastRow="1" lastCol="1" bandRow="1" bandCol="1"/>
              <a:tblGrid>
                <a:gridCol w="4375853">
                  <a:extLst>
                    <a:ext uri="{9D8B030D-6E8A-4147-A177-3AD203B41FA5}">
                      <a16:colId xmlns="" xmlns:a16="http://schemas.microsoft.com/office/drawing/2014/main" val="1702325049"/>
                    </a:ext>
                  </a:extLst>
                </a:gridCol>
                <a:gridCol w="7552621">
                  <a:extLst>
                    <a:ext uri="{9D8B030D-6E8A-4147-A177-3AD203B41FA5}">
                      <a16:colId xmlns="" xmlns:a16="http://schemas.microsoft.com/office/drawing/2014/main" val="1259210884"/>
                    </a:ext>
                  </a:extLst>
                </a:gridCol>
              </a:tblGrid>
              <a:tr h="380418">
                <a:tc>
                  <a:txBody>
                    <a:bodyPr/>
                    <a:lstStyle/>
                    <a:p>
                      <a:pPr algn="ctr">
                        <a:spcBef>
                          <a:spcPts val="10"/>
                        </a:spcBef>
                      </a:pPr>
                      <a:r>
                        <a:rPr lang="en-US" sz="2400" dirty="0">
                          <a:solidFill>
                            <a:schemeClr val="tx1"/>
                          </a:solidFill>
                          <a:effectLst/>
                          <a:latin typeface="+mn-lt"/>
                          <a:ea typeface="Times New Roman" panose="02020603050405020304" pitchFamily="18" charset="0"/>
                          <a:cs typeface="Times New Roman" panose="02020603050405020304" pitchFamily="18" charset="0"/>
                        </a:rPr>
                        <a:t> </a:t>
                      </a:r>
                      <a:r>
                        <a:rPr lang="hi-IN" sz="2400" dirty="0">
                          <a:solidFill>
                            <a:schemeClr val="tx1"/>
                          </a:solidFill>
                          <a:latin typeface="+mn-lt"/>
                        </a:rPr>
                        <a:t>प्रायश्चित्तानि </a:t>
                      </a:r>
                      <a:r>
                        <a:rPr lang="en-US" sz="2400" spc="-10" dirty="0">
                          <a:solidFill>
                            <a:schemeClr val="tx1"/>
                          </a:solidFill>
                          <a:effectLst/>
                          <a:latin typeface="+mn-lt"/>
                          <a:ea typeface="Times New Roman" panose="02020603050405020304" pitchFamily="18" charset="0"/>
                          <a:cs typeface="Times New Roman" panose="02020603050405020304" pitchFamily="18" charset="0"/>
                        </a:rPr>
                        <a:t>(</a:t>
                      </a:r>
                      <a:r>
                        <a:rPr lang="en-US" sz="2400" spc="-10" dirty="0" err="1">
                          <a:solidFill>
                            <a:schemeClr val="tx1"/>
                          </a:solidFill>
                          <a:effectLst/>
                          <a:latin typeface="+mn-lt"/>
                          <a:ea typeface="Times New Roman" panose="02020603050405020304" pitchFamily="18" charset="0"/>
                          <a:cs typeface="Times New Roman" panose="02020603050405020304" pitchFamily="18" charset="0"/>
                        </a:rPr>
                        <a:t>Prayscittani</a:t>
                      </a:r>
                      <a:r>
                        <a:rPr lang="en-US" sz="2400" spc="-10" dirty="0">
                          <a:solidFill>
                            <a:schemeClr val="tx1"/>
                          </a:solidFill>
                          <a:effectLst/>
                          <a:latin typeface="+mn-lt"/>
                          <a:ea typeface="Times New Roman" panose="02020603050405020304" pitchFamily="18" charset="0"/>
                          <a:cs typeface="Times New Roman" panose="02020603050405020304" pitchFamily="18" charset="0"/>
                        </a:rPr>
                        <a:t>)</a:t>
                      </a:r>
                      <a:endParaRPr lang="en-IN" sz="24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101600" algn="just">
                        <a:spcBef>
                          <a:spcPts val="380"/>
                        </a:spcBef>
                        <a:spcAft>
                          <a:spcPts val="0"/>
                        </a:spcAft>
                      </a:pPr>
                      <a:r>
                        <a:rPr lang="en-US" sz="2400" dirty="0">
                          <a:solidFill>
                            <a:schemeClr val="tx1"/>
                          </a:solidFill>
                          <a:effectLst/>
                          <a:latin typeface="+mn-lt"/>
                          <a:ea typeface="Times New Roman" panose="02020603050405020304" pitchFamily="18" charset="0"/>
                          <a:cs typeface="Times New Roman" panose="02020603050405020304" pitchFamily="18" charset="0"/>
                        </a:rPr>
                        <a:t>Mantras</a:t>
                      </a:r>
                      <a:r>
                        <a:rPr lang="en-US" sz="2400" spc="-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which</a:t>
                      </a:r>
                      <a:r>
                        <a:rPr lang="en-US" sz="2400" spc="2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do</a:t>
                      </a:r>
                      <a:r>
                        <a:rPr lang="en-US" sz="2400" spc="-5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away</a:t>
                      </a:r>
                      <a:r>
                        <a:rPr lang="en-US" sz="2400" spc="-4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with the</a:t>
                      </a:r>
                      <a:r>
                        <a:rPr lang="en-US" sz="2400" spc="2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bad</a:t>
                      </a:r>
                      <a:r>
                        <a:rPr lang="en-US" sz="2400" spc="-2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and</a:t>
                      </a:r>
                      <a:r>
                        <a:rPr lang="en-US" sz="2400" spc="-1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inauspicious</a:t>
                      </a:r>
                      <a:r>
                        <a:rPr lang="en-US" sz="2400" spc="60" dirty="0">
                          <a:solidFill>
                            <a:schemeClr val="tx1"/>
                          </a:solidFill>
                          <a:effectLst/>
                          <a:latin typeface="+mn-lt"/>
                          <a:ea typeface="Times New Roman" panose="02020603050405020304" pitchFamily="18" charset="0"/>
                          <a:cs typeface="Times New Roman" panose="02020603050405020304" pitchFamily="18" charset="0"/>
                        </a:rPr>
                        <a:t> </a:t>
                      </a:r>
                      <a:r>
                        <a:rPr lang="en-US" sz="2400" spc="-10" dirty="0">
                          <a:solidFill>
                            <a:schemeClr val="tx1"/>
                          </a:solidFill>
                          <a:effectLst/>
                          <a:latin typeface="+mn-lt"/>
                          <a:ea typeface="Times New Roman" panose="02020603050405020304" pitchFamily="18" charset="0"/>
                          <a:cs typeface="Times New Roman" panose="02020603050405020304" pitchFamily="18" charset="0"/>
                        </a:rPr>
                        <a:t>matters.</a:t>
                      </a:r>
                      <a:endParaRPr lang="en-IN" sz="36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378602551"/>
                  </a:ext>
                </a:extLst>
              </a:tr>
            </a:tbl>
          </a:graphicData>
        </a:graphic>
      </p:graphicFrame>
      <p:graphicFrame>
        <p:nvGraphicFramePr>
          <p:cNvPr id="8" name="Table 7">
            <a:extLst>
              <a:ext uri="{FF2B5EF4-FFF2-40B4-BE49-F238E27FC236}">
                <a16:creationId xmlns="" xmlns:a16="http://schemas.microsoft.com/office/drawing/2014/main" id="{077724D3-DE32-76ED-E4FB-594857A585BD}"/>
              </a:ext>
            </a:extLst>
          </p:cNvPr>
          <p:cNvGraphicFramePr>
            <a:graphicFrameLocks noGrp="1"/>
          </p:cNvGraphicFramePr>
          <p:nvPr>
            <p:extLst>
              <p:ext uri="{D42A27DB-BD31-4B8C-83A1-F6EECF244321}">
                <p14:modId xmlns:p14="http://schemas.microsoft.com/office/powerpoint/2010/main" val="743046259"/>
              </p:ext>
            </p:extLst>
          </p:nvPr>
        </p:nvGraphicFramePr>
        <p:xfrm>
          <a:off x="131763" y="919998"/>
          <a:ext cx="11928474" cy="555118"/>
        </p:xfrm>
        <a:graphic>
          <a:graphicData uri="http://schemas.openxmlformats.org/drawingml/2006/table">
            <a:tbl>
              <a:tblPr firstRow="1" firstCol="1" lastRow="1" lastCol="1" bandRow="1" bandCol="1"/>
              <a:tblGrid>
                <a:gridCol w="4375853">
                  <a:extLst>
                    <a:ext uri="{9D8B030D-6E8A-4147-A177-3AD203B41FA5}">
                      <a16:colId xmlns="" xmlns:a16="http://schemas.microsoft.com/office/drawing/2014/main" val="3135860930"/>
                    </a:ext>
                  </a:extLst>
                </a:gridCol>
                <a:gridCol w="7552621">
                  <a:extLst>
                    <a:ext uri="{9D8B030D-6E8A-4147-A177-3AD203B41FA5}">
                      <a16:colId xmlns="" xmlns:a16="http://schemas.microsoft.com/office/drawing/2014/main" val="214343816"/>
                    </a:ext>
                  </a:extLst>
                </a:gridCol>
              </a:tblGrid>
              <a:tr h="555118">
                <a:tc>
                  <a:txBody>
                    <a:bodyPr/>
                    <a:lstStyle/>
                    <a:p>
                      <a:pPr marL="325120" marR="308610" algn="ctr">
                        <a:spcBef>
                          <a:spcPts val="450"/>
                        </a:spcBef>
                        <a:spcAft>
                          <a:spcPts val="0"/>
                        </a:spcAft>
                      </a:pPr>
                      <a:r>
                        <a:rPr lang="en-US" sz="2400" b="1" i="0" spc="-20" dirty="0">
                          <a:solidFill>
                            <a:schemeClr val="tx1"/>
                          </a:solidFill>
                          <a:effectLst/>
                          <a:latin typeface="+mn-lt"/>
                          <a:ea typeface="Times New Roman" panose="02020603050405020304" pitchFamily="18" charset="0"/>
                          <a:cs typeface="Times New Roman" panose="02020603050405020304" pitchFamily="18" charset="0"/>
                        </a:rPr>
                        <a:t>Name</a:t>
                      </a:r>
                      <a:endParaRPr lang="en-IN" sz="4000" b="1" i="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marL="1863090" marR="1846580" algn="ctr">
                        <a:spcBef>
                          <a:spcPts val="450"/>
                        </a:spcBef>
                        <a:spcAft>
                          <a:spcPts val="0"/>
                        </a:spcAft>
                      </a:pPr>
                      <a:r>
                        <a:rPr lang="en-US" sz="2400" b="1" i="0" spc="-10" dirty="0">
                          <a:solidFill>
                            <a:schemeClr val="tx1"/>
                          </a:solidFill>
                          <a:effectLst/>
                          <a:latin typeface="+mn-lt"/>
                          <a:ea typeface="Times New Roman" panose="02020603050405020304" pitchFamily="18" charset="0"/>
                          <a:cs typeface="Times New Roman" panose="02020603050405020304" pitchFamily="18" charset="0"/>
                        </a:rPr>
                        <a:t>Description</a:t>
                      </a:r>
                      <a:endParaRPr lang="en-IN" sz="4000" b="1" i="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 xmlns:a16="http://schemas.microsoft.com/office/drawing/2014/main" val="52327051"/>
                  </a:ext>
                </a:extLst>
              </a:tr>
            </a:tbl>
          </a:graphicData>
        </a:graphic>
      </p:graphicFrame>
      <p:graphicFrame>
        <p:nvGraphicFramePr>
          <p:cNvPr id="9" name="Table 8">
            <a:extLst>
              <a:ext uri="{FF2B5EF4-FFF2-40B4-BE49-F238E27FC236}">
                <a16:creationId xmlns="" xmlns:a16="http://schemas.microsoft.com/office/drawing/2014/main" id="{C55D9F11-9395-2EF3-0FB2-79DE32BB8CE2}"/>
              </a:ext>
            </a:extLst>
          </p:cNvPr>
          <p:cNvGraphicFramePr>
            <a:graphicFrameLocks noGrp="1"/>
          </p:cNvGraphicFramePr>
          <p:nvPr>
            <p:extLst>
              <p:ext uri="{D42A27DB-BD31-4B8C-83A1-F6EECF244321}">
                <p14:modId xmlns:p14="http://schemas.microsoft.com/office/powerpoint/2010/main" val="4126460985"/>
              </p:ext>
            </p:extLst>
          </p:nvPr>
        </p:nvGraphicFramePr>
        <p:xfrm>
          <a:off x="131763" y="4422693"/>
          <a:ext cx="11928474" cy="753491"/>
        </p:xfrm>
        <a:graphic>
          <a:graphicData uri="http://schemas.openxmlformats.org/drawingml/2006/table">
            <a:tbl>
              <a:tblPr firstRow="1" firstCol="1" lastRow="1" lastCol="1" bandRow="1" bandCol="1"/>
              <a:tblGrid>
                <a:gridCol w="4375853">
                  <a:extLst>
                    <a:ext uri="{9D8B030D-6E8A-4147-A177-3AD203B41FA5}">
                      <a16:colId xmlns="" xmlns:a16="http://schemas.microsoft.com/office/drawing/2014/main" val="767405100"/>
                    </a:ext>
                  </a:extLst>
                </a:gridCol>
                <a:gridCol w="7552621">
                  <a:extLst>
                    <a:ext uri="{9D8B030D-6E8A-4147-A177-3AD203B41FA5}">
                      <a16:colId xmlns="" xmlns:a16="http://schemas.microsoft.com/office/drawing/2014/main" val="205570161"/>
                    </a:ext>
                  </a:extLst>
                </a:gridCol>
              </a:tblGrid>
              <a:tr h="715348">
                <a:tc>
                  <a:txBody>
                    <a:bodyPr/>
                    <a:lstStyle/>
                    <a:p>
                      <a:pPr marL="98425" marR="0" lvl="0" indent="0" algn="ctr" defTabSz="914400" rtl="0" eaLnBrk="1" fontAlgn="auto" latinLnBrk="0" hangingPunct="1">
                        <a:lnSpc>
                          <a:spcPct val="100000"/>
                        </a:lnSpc>
                        <a:spcBef>
                          <a:spcPts val="120"/>
                        </a:spcBef>
                        <a:spcAft>
                          <a:spcPts val="0"/>
                        </a:spcAft>
                        <a:buClrTx/>
                        <a:buSzTx/>
                        <a:buFontTx/>
                        <a:buNone/>
                        <a:tabLst/>
                        <a:defRPr/>
                      </a:pPr>
                      <a:r>
                        <a:rPr lang="hi-IN" sz="2400" b="0" i="0" u="none" kern="1200" dirty="0">
                          <a:solidFill>
                            <a:schemeClr val="tx1"/>
                          </a:solidFill>
                          <a:effectLst/>
                          <a:latin typeface="+mn-lt"/>
                          <a:ea typeface="+mn-ea"/>
                          <a:cs typeface="+mn-cs"/>
                        </a:rPr>
                        <a:t>स्त्रीकर्मानी</a:t>
                      </a:r>
                      <a:r>
                        <a:rPr lang="en-US" sz="2400" b="0" i="0" u="none" kern="1200" spc="-10" dirty="0">
                          <a:solidFill>
                            <a:schemeClr val="tx1"/>
                          </a:solidFill>
                          <a:effectLst/>
                          <a:latin typeface="+mn-lt"/>
                          <a:ea typeface="+mn-ea"/>
                          <a:cs typeface="Times New Roman" panose="02020603050405020304" pitchFamily="18" charset="0"/>
                        </a:rPr>
                        <a:t> </a:t>
                      </a:r>
                      <a:r>
                        <a:rPr lang="en-US" sz="2400" spc="-10" dirty="0">
                          <a:solidFill>
                            <a:schemeClr val="tx1"/>
                          </a:solidFill>
                          <a:effectLst/>
                          <a:latin typeface="+mn-lt"/>
                          <a:ea typeface="Times New Roman" panose="02020603050405020304" pitchFamily="18" charset="0"/>
                          <a:cs typeface="Times New Roman" panose="02020603050405020304" pitchFamily="18" charset="0"/>
                        </a:rPr>
                        <a:t>(</a:t>
                      </a:r>
                      <a:r>
                        <a:rPr lang="en-US" sz="2400" spc="-10" dirty="0" err="1">
                          <a:solidFill>
                            <a:schemeClr val="tx1"/>
                          </a:solidFill>
                          <a:effectLst/>
                          <a:latin typeface="+mn-lt"/>
                          <a:ea typeface="Times New Roman" panose="02020603050405020304" pitchFamily="18" charset="0"/>
                          <a:cs typeface="Times New Roman" panose="02020603050405020304" pitchFamily="18" charset="0"/>
                        </a:rPr>
                        <a:t>Strikarmaini</a:t>
                      </a:r>
                      <a:r>
                        <a:rPr lang="en-US" sz="2400" spc="-10" dirty="0">
                          <a:solidFill>
                            <a:schemeClr val="tx1"/>
                          </a:solidFill>
                          <a:effectLst/>
                          <a:latin typeface="+mn-lt"/>
                          <a:ea typeface="Times New Roman" panose="02020603050405020304" pitchFamily="18" charset="0"/>
                          <a:cs typeface="Times New Roman" panose="02020603050405020304" pitchFamily="18" charset="0"/>
                        </a:rPr>
                        <a:t>)</a:t>
                      </a:r>
                      <a:endParaRPr lang="en-IN" sz="24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96520" marR="13335" indent="1905" algn="just">
                        <a:lnSpc>
                          <a:spcPct val="103000"/>
                        </a:lnSpc>
                        <a:spcBef>
                          <a:spcPts val="380"/>
                        </a:spcBef>
                        <a:spcAft>
                          <a:spcPts val="0"/>
                        </a:spcAft>
                      </a:pPr>
                      <a:r>
                        <a:rPr lang="en-US" sz="2400" dirty="0">
                          <a:solidFill>
                            <a:schemeClr val="tx1"/>
                          </a:solidFill>
                          <a:effectLst/>
                          <a:latin typeface="+mn-lt"/>
                          <a:ea typeface="Times New Roman" panose="02020603050405020304" pitchFamily="18" charset="0"/>
                          <a:cs typeface="Times New Roman" panose="02020603050405020304" pitchFamily="18" charset="0"/>
                        </a:rPr>
                        <a:t>Mantras are exclusively</a:t>
                      </a:r>
                      <a:r>
                        <a:rPr lang="en-US" sz="2400" spc="14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related to the life of woman folk,</a:t>
                      </a:r>
                      <a:r>
                        <a:rPr lang="en-US" sz="2400" spc="-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e.g.</a:t>
                      </a:r>
                      <a:r>
                        <a:rPr lang="en-US" sz="2400" spc="-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marriage, love, child welfare and so on.</a:t>
                      </a:r>
                      <a:endParaRPr lang="en-IN" sz="36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4232077630"/>
                  </a:ext>
                </a:extLst>
              </a:tr>
            </a:tbl>
          </a:graphicData>
        </a:graphic>
      </p:graphicFrame>
      <p:graphicFrame>
        <p:nvGraphicFramePr>
          <p:cNvPr id="10" name="Table 9">
            <a:extLst>
              <a:ext uri="{FF2B5EF4-FFF2-40B4-BE49-F238E27FC236}">
                <a16:creationId xmlns="" xmlns:a16="http://schemas.microsoft.com/office/drawing/2014/main" id="{12EDE93B-ACD0-9952-5164-912B493F3BD1}"/>
              </a:ext>
            </a:extLst>
          </p:cNvPr>
          <p:cNvGraphicFramePr>
            <a:graphicFrameLocks noGrp="1"/>
          </p:cNvGraphicFramePr>
          <p:nvPr>
            <p:extLst>
              <p:ext uri="{D42A27DB-BD31-4B8C-83A1-F6EECF244321}">
                <p14:modId xmlns:p14="http://schemas.microsoft.com/office/powerpoint/2010/main" val="909488294"/>
              </p:ext>
            </p:extLst>
          </p:nvPr>
        </p:nvGraphicFramePr>
        <p:xfrm>
          <a:off x="131763" y="5167663"/>
          <a:ext cx="11928474" cy="397689"/>
        </p:xfrm>
        <a:graphic>
          <a:graphicData uri="http://schemas.openxmlformats.org/drawingml/2006/table">
            <a:tbl>
              <a:tblPr firstRow="1" firstCol="1" lastRow="1" lastCol="1" bandRow="1" bandCol="1"/>
              <a:tblGrid>
                <a:gridCol w="4375853">
                  <a:extLst>
                    <a:ext uri="{9D8B030D-6E8A-4147-A177-3AD203B41FA5}">
                      <a16:colId xmlns="" xmlns:a16="http://schemas.microsoft.com/office/drawing/2014/main" val="3113195905"/>
                    </a:ext>
                  </a:extLst>
                </a:gridCol>
                <a:gridCol w="7552621">
                  <a:extLst>
                    <a:ext uri="{9D8B030D-6E8A-4147-A177-3AD203B41FA5}">
                      <a16:colId xmlns="" xmlns:a16="http://schemas.microsoft.com/office/drawing/2014/main" val="1798395272"/>
                    </a:ext>
                  </a:extLst>
                </a:gridCol>
              </a:tblGrid>
              <a:tr h="397689">
                <a:tc>
                  <a:txBody>
                    <a:bodyPr/>
                    <a:lstStyle/>
                    <a:p>
                      <a:pPr marL="98425" algn="ctr">
                        <a:spcBef>
                          <a:spcPts val="95"/>
                        </a:spcBef>
                        <a:spcAft>
                          <a:spcPts val="0"/>
                        </a:spcAft>
                      </a:pPr>
                      <a:r>
                        <a:rPr lang="hi-IN" sz="2400" dirty="0">
                          <a:solidFill>
                            <a:schemeClr val="tx1"/>
                          </a:solidFill>
                          <a:latin typeface="+mn-lt"/>
                        </a:rPr>
                        <a:t>राजकर्मणी</a:t>
                      </a:r>
                      <a:r>
                        <a:rPr lang="en-US" sz="2400" spc="-10" dirty="0">
                          <a:solidFill>
                            <a:schemeClr val="tx1"/>
                          </a:solidFill>
                          <a:effectLst/>
                          <a:latin typeface="+mn-lt"/>
                          <a:cs typeface="Times New Roman" panose="02020603050405020304" pitchFamily="18" charset="0"/>
                        </a:rPr>
                        <a:t> </a:t>
                      </a:r>
                      <a:r>
                        <a:rPr lang="en-US" sz="2400" spc="-10" dirty="0">
                          <a:solidFill>
                            <a:schemeClr val="tx1"/>
                          </a:solidFill>
                          <a:effectLst/>
                          <a:latin typeface="+mn-lt"/>
                          <a:ea typeface="Times New Roman" panose="02020603050405020304" pitchFamily="18" charset="0"/>
                          <a:cs typeface="Times New Roman" panose="02020603050405020304" pitchFamily="18" charset="0"/>
                        </a:rPr>
                        <a:t>(</a:t>
                      </a:r>
                      <a:r>
                        <a:rPr lang="en-US" sz="2400" spc="-10" dirty="0" err="1">
                          <a:solidFill>
                            <a:schemeClr val="tx1"/>
                          </a:solidFill>
                          <a:effectLst/>
                          <a:latin typeface="+mn-lt"/>
                          <a:ea typeface="Times New Roman" panose="02020603050405020304" pitchFamily="18" charset="0"/>
                          <a:cs typeface="Times New Roman" panose="02020603050405020304" pitchFamily="18" charset="0"/>
                        </a:rPr>
                        <a:t>Rajakarmaini</a:t>
                      </a:r>
                      <a:r>
                        <a:rPr lang="en-US" sz="2400" spc="-10" dirty="0">
                          <a:solidFill>
                            <a:schemeClr val="tx1"/>
                          </a:solidFill>
                          <a:effectLst/>
                          <a:latin typeface="+mn-lt"/>
                          <a:ea typeface="Times New Roman" panose="02020603050405020304" pitchFamily="18" charset="0"/>
                          <a:cs typeface="Times New Roman" panose="02020603050405020304" pitchFamily="18" charset="0"/>
                        </a:rPr>
                        <a:t>)</a:t>
                      </a:r>
                      <a:endParaRPr lang="en-IN" sz="24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101600" algn="just">
                        <a:spcBef>
                          <a:spcPts val="360"/>
                        </a:spcBef>
                        <a:spcAft>
                          <a:spcPts val="0"/>
                        </a:spcAft>
                      </a:pPr>
                      <a:r>
                        <a:rPr lang="en-US" sz="2400" dirty="0">
                          <a:solidFill>
                            <a:schemeClr val="tx1"/>
                          </a:solidFill>
                          <a:effectLst/>
                          <a:latin typeface="+mn-lt"/>
                          <a:ea typeface="Times New Roman" panose="02020603050405020304" pitchFamily="18" charset="0"/>
                          <a:cs typeface="Times New Roman" panose="02020603050405020304" pitchFamily="18" charset="0"/>
                        </a:rPr>
                        <a:t>Mantras</a:t>
                      </a:r>
                      <a:r>
                        <a:rPr lang="en-US" sz="2400" spc="5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on</a:t>
                      </a:r>
                      <a:r>
                        <a:rPr lang="en-US" sz="2400" spc="8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political</a:t>
                      </a:r>
                      <a:r>
                        <a:rPr lang="en-US" sz="2400" spc="8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notions</a:t>
                      </a:r>
                      <a:r>
                        <a:rPr lang="en-US" sz="2400" spc="35"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of</a:t>
                      </a:r>
                      <a:r>
                        <a:rPr lang="en-US" sz="2400" spc="2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the</a:t>
                      </a:r>
                      <a:r>
                        <a:rPr lang="en-US" sz="2400" spc="170" dirty="0">
                          <a:solidFill>
                            <a:schemeClr val="tx1"/>
                          </a:solidFill>
                          <a:effectLst/>
                          <a:latin typeface="+mn-lt"/>
                          <a:ea typeface="Times New Roman" panose="02020603050405020304" pitchFamily="18" charset="0"/>
                          <a:cs typeface="Times New Roman" panose="02020603050405020304" pitchFamily="18" charset="0"/>
                        </a:rPr>
                        <a:t> </a:t>
                      </a:r>
                      <a:r>
                        <a:rPr lang="en-US" sz="2400" dirty="0">
                          <a:solidFill>
                            <a:schemeClr val="tx1"/>
                          </a:solidFill>
                          <a:effectLst/>
                          <a:latin typeface="+mn-lt"/>
                          <a:ea typeface="Times New Roman" panose="02020603050405020304" pitchFamily="18" charset="0"/>
                          <a:cs typeface="Times New Roman" panose="02020603050405020304" pitchFamily="18" charset="0"/>
                        </a:rPr>
                        <a:t>Vedic</a:t>
                      </a:r>
                      <a:r>
                        <a:rPr lang="en-US" sz="2400" spc="15" dirty="0">
                          <a:solidFill>
                            <a:schemeClr val="tx1"/>
                          </a:solidFill>
                          <a:effectLst/>
                          <a:latin typeface="+mn-lt"/>
                          <a:ea typeface="Times New Roman" panose="02020603050405020304" pitchFamily="18" charset="0"/>
                          <a:cs typeface="Times New Roman" panose="02020603050405020304" pitchFamily="18" charset="0"/>
                        </a:rPr>
                        <a:t> </a:t>
                      </a:r>
                      <a:r>
                        <a:rPr lang="en-US" sz="2400" spc="-10" dirty="0">
                          <a:solidFill>
                            <a:schemeClr val="tx1"/>
                          </a:solidFill>
                          <a:effectLst/>
                          <a:latin typeface="+mn-lt"/>
                          <a:ea typeface="Times New Roman" panose="02020603050405020304" pitchFamily="18" charset="0"/>
                          <a:cs typeface="Times New Roman" panose="02020603050405020304" pitchFamily="18" charset="0"/>
                        </a:rPr>
                        <a:t>times.</a:t>
                      </a:r>
                      <a:endParaRPr lang="en-IN" sz="3600"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 xmlns:a16="http://schemas.microsoft.com/office/drawing/2014/main" val="1878943329"/>
                  </a:ext>
                </a:extLst>
              </a:tr>
            </a:tbl>
          </a:graphicData>
        </a:graphic>
      </p:graphicFrame>
    </p:spTree>
    <p:extLst>
      <p:ext uri="{BB962C8B-B14F-4D97-AF65-F5344CB8AC3E}">
        <p14:creationId xmlns:p14="http://schemas.microsoft.com/office/powerpoint/2010/main" val="354288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DE4173C-95CC-6DF3-B8FF-4E12768E6F87}"/>
              </a:ext>
            </a:extLst>
          </p:cNvPr>
          <p:cNvSpPr>
            <a:spLocks noGrp="1"/>
          </p:cNvSpPr>
          <p:nvPr>
            <p:ph type="title"/>
          </p:nvPr>
        </p:nvSpPr>
        <p:spPr/>
        <p:txBody>
          <a:bodyPr/>
          <a:lstStyle/>
          <a:p>
            <a:r>
              <a:rPr lang="en-IN" dirty="0" smtClean="0"/>
              <a:t>Summary of Vedas</a:t>
            </a:r>
            <a:endParaRPr lang="en-IN"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4212192694"/>
              </p:ext>
            </p:extLst>
          </p:nvPr>
        </p:nvGraphicFramePr>
        <p:xfrm>
          <a:off x="457200" y="851427"/>
          <a:ext cx="11277600" cy="5596395"/>
        </p:xfrm>
        <a:graphic>
          <a:graphicData uri="http://schemas.openxmlformats.org/drawingml/2006/table">
            <a:tbl>
              <a:tblPr>
                <a:tableStyleId>{35758FB7-9AC5-4552-8A53-C91805E547FA}</a:tableStyleId>
              </a:tblPr>
              <a:tblGrid>
                <a:gridCol w="1879600"/>
                <a:gridCol w="1879600"/>
                <a:gridCol w="1879600"/>
                <a:gridCol w="1879600"/>
                <a:gridCol w="1879600"/>
                <a:gridCol w="1879600"/>
              </a:tblGrid>
              <a:tr h="325643">
                <a:tc>
                  <a:txBody>
                    <a:bodyPr/>
                    <a:lstStyle/>
                    <a:p>
                      <a:pPr algn="ctr"/>
                      <a:r>
                        <a:rPr lang="en-IN" sz="1800" b="1" dirty="0"/>
                        <a:t>Veda</a:t>
                      </a:r>
                    </a:p>
                  </a:txBody>
                  <a:tcPr marL="90180" marR="90180" marT="45090" marB="45090" anchor="ctr"/>
                </a:tc>
                <a:tc>
                  <a:txBody>
                    <a:bodyPr/>
                    <a:lstStyle/>
                    <a:p>
                      <a:pPr algn="ctr"/>
                      <a:r>
                        <a:rPr lang="en-IN" sz="1800" b="1" dirty="0"/>
                        <a:t>Time Period</a:t>
                      </a:r>
                    </a:p>
                  </a:txBody>
                  <a:tcPr marL="90180" marR="90180" marT="45090" marB="45090" anchor="ctr"/>
                </a:tc>
                <a:tc>
                  <a:txBody>
                    <a:bodyPr/>
                    <a:lstStyle/>
                    <a:p>
                      <a:pPr algn="ctr"/>
                      <a:r>
                        <a:rPr lang="en-IN" sz="1800" b="1" dirty="0"/>
                        <a:t>Key Features</a:t>
                      </a:r>
                    </a:p>
                  </a:txBody>
                  <a:tcPr marL="90180" marR="90180" marT="45090" marB="45090" anchor="ctr"/>
                </a:tc>
                <a:tc>
                  <a:txBody>
                    <a:bodyPr/>
                    <a:lstStyle/>
                    <a:p>
                      <a:pPr algn="ctr"/>
                      <a:r>
                        <a:rPr lang="en-IN" sz="1800" b="1" dirty="0"/>
                        <a:t>Content</a:t>
                      </a:r>
                    </a:p>
                  </a:txBody>
                  <a:tcPr marL="90180" marR="90180" marT="45090" marB="45090" anchor="ctr"/>
                </a:tc>
                <a:tc>
                  <a:txBody>
                    <a:bodyPr/>
                    <a:lstStyle/>
                    <a:p>
                      <a:pPr algn="ctr"/>
                      <a:r>
                        <a:rPr lang="en-IN" sz="1800" b="1" dirty="0"/>
                        <a:t>Language</a:t>
                      </a:r>
                    </a:p>
                  </a:txBody>
                  <a:tcPr marL="90180" marR="90180" marT="45090" marB="45090" anchor="ctr"/>
                </a:tc>
                <a:tc>
                  <a:txBody>
                    <a:bodyPr/>
                    <a:lstStyle/>
                    <a:p>
                      <a:pPr algn="ctr"/>
                      <a:r>
                        <a:rPr lang="en-IN" sz="1800" b="1" dirty="0"/>
                        <a:t>Purpose</a:t>
                      </a:r>
                    </a:p>
                  </a:txBody>
                  <a:tcPr marL="90180" marR="90180" marT="45090" marB="45090" anchor="ctr"/>
                </a:tc>
              </a:tr>
              <a:tr h="1060873">
                <a:tc>
                  <a:txBody>
                    <a:bodyPr/>
                    <a:lstStyle/>
                    <a:p>
                      <a:pPr algn="ctr"/>
                      <a:r>
                        <a:rPr lang="en-IN" sz="1800"/>
                        <a:t>Rigveda</a:t>
                      </a:r>
                    </a:p>
                  </a:txBody>
                  <a:tcPr marL="90180" marR="90180" marT="45090" marB="45090" anchor="ctr"/>
                </a:tc>
                <a:tc>
                  <a:txBody>
                    <a:bodyPr/>
                    <a:lstStyle/>
                    <a:p>
                      <a:pPr algn="ctr"/>
                      <a:r>
                        <a:rPr lang="en-IN" sz="1800"/>
                        <a:t>1500-1200 BCE</a:t>
                      </a:r>
                    </a:p>
                  </a:txBody>
                  <a:tcPr marL="90180" marR="90180" marT="45090" marB="45090" anchor="ctr"/>
                </a:tc>
                <a:tc>
                  <a:txBody>
                    <a:bodyPr/>
                    <a:lstStyle/>
                    <a:p>
                      <a:pPr algn="ctr"/>
                      <a:r>
                        <a:rPr lang="en-IN" sz="1800" dirty="0"/>
                        <a:t>Oldest Veda</a:t>
                      </a:r>
                    </a:p>
                  </a:txBody>
                  <a:tcPr marL="90180" marR="90180" marT="45090" marB="45090" anchor="ctr"/>
                </a:tc>
                <a:tc>
                  <a:txBody>
                    <a:bodyPr/>
                    <a:lstStyle/>
                    <a:p>
                      <a:pPr algn="ctr"/>
                      <a:r>
                        <a:rPr lang="en-US" sz="1800" dirty="0"/>
                        <a:t>1,028 hymns in 10 books praising deities</a:t>
                      </a:r>
                    </a:p>
                  </a:txBody>
                  <a:tcPr marL="90180" marR="90180" marT="45090" marB="45090" anchor="ctr"/>
                </a:tc>
                <a:tc>
                  <a:txBody>
                    <a:bodyPr/>
                    <a:lstStyle/>
                    <a:p>
                      <a:pPr algn="ctr"/>
                      <a:r>
                        <a:rPr lang="en-IN" sz="1800"/>
                        <a:t>Early Vedic Sanskrit</a:t>
                      </a:r>
                    </a:p>
                  </a:txBody>
                  <a:tcPr marL="90180" marR="90180" marT="45090" marB="45090" anchor="ctr"/>
                </a:tc>
                <a:tc>
                  <a:txBody>
                    <a:bodyPr/>
                    <a:lstStyle/>
                    <a:p>
                      <a:pPr algn="ctr"/>
                      <a:r>
                        <a:rPr lang="en-US" sz="1800"/>
                        <a:t>Insights into early Vedic religion, culture, and society</a:t>
                      </a:r>
                    </a:p>
                  </a:txBody>
                  <a:tcPr marL="90180" marR="90180" marT="45090" marB="45090" anchor="ctr"/>
                </a:tc>
              </a:tr>
              <a:tr h="1305949">
                <a:tc>
                  <a:txBody>
                    <a:bodyPr/>
                    <a:lstStyle/>
                    <a:p>
                      <a:pPr algn="ctr"/>
                      <a:r>
                        <a:rPr lang="en-IN" sz="1800"/>
                        <a:t>Samaveda</a:t>
                      </a:r>
                    </a:p>
                  </a:txBody>
                  <a:tcPr marL="90180" marR="90180" marT="45090" marB="45090" anchor="ctr"/>
                </a:tc>
                <a:tc>
                  <a:txBody>
                    <a:bodyPr/>
                    <a:lstStyle/>
                    <a:p>
                      <a:pPr algn="ctr"/>
                      <a:r>
                        <a:rPr lang="en-IN" sz="1800"/>
                        <a:t>1200-800 BCE</a:t>
                      </a:r>
                    </a:p>
                  </a:txBody>
                  <a:tcPr marL="90180" marR="90180" marT="45090" marB="45090" anchor="ctr"/>
                </a:tc>
                <a:tc>
                  <a:txBody>
                    <a:bodyPr/>
                    <a:lstStyle/>
                    <a:p>
                      <a:pPr algn="ctr"/>
                      <a:r>
                        <a:rPr lang="en-IN" sz="1800"/>
                        <a:t>Melodies and chants</a:t>
                      </a:r>
                    </a:p>
                  </a:txBody>
                  <a:tcPr marL="90180" marR="90180" marT="45090" marB="45090" anchor="ctr"/>
                </a:tc>
                <a:tc>
                  <a:txBody>
                    <a:bodyPr/>
                    <a:lstStyle/>
                    <a:p>
                      <a:pPr algn="ctr"/>
                      <a:r>
                        <a:rPr lang="en-US" sz="1800"/>
                        <a:t>Derived from Rigveda, focusing on music and chants</a:t>
                      </a:r>
                    </a:p>
                  </a:txBody>
                  <a:tcPr marL="90180" marR="90180" marT="45090" marB="45090" anchor="ctr"/>
                </a:tc>
                <a:tc>
                  <a:txBody>
                    <a:bodyPr/>
                    <a:lstStyle/>
                    <a:p>
                      <a:pPr algn="ctr"/>
                      <a:r>
                        <a:rPr lang="en-IN" sz="1800"/>
                        <a:t>Vedic Sanskrit</a:t>
                      </a:r>
                    </a:p>
                  </a:txBody>
                  <a:tcPr marL="90180" marR="90180" marT="45090" marB="45090" anchor="ctr"/>
                </a:tc>
                <a:tc>
                  <a:txBody>
                    <a:bodyPr/>
                    <a:lstStyle/>
                    <a:p>
                      <a:pPr algn="ctr"/>
                      <a:r>
                        <a:rPr lang="en-IN" sz="1800"/>
                        <a:t>Public worship and rituals</a:t>
                      </a:r>
                    </a:p>
                  </a:txBody>
                  <a:tcPr marL="90180" marR="90180" marT="45090" marB="45090" anchor="ctr"/>
                </a:tc>
              </a:tr>
              <a:tr h="1060873">
                <a:tc>
                  <a:txBody>
                    <a:bodyPr/>
                    <a:lstStyle/>
                    <a:p>
                      <a:pPr algn="ctr"/>
                      <a:r>
                        <a:rPr lang="en-IN" sz="1800"/>
                        <a:t>Yajurveda</a:t>
                      </a:r>
                    </a:p>
                  </a:txBody>
                  <a:tcPr marL="90180" marR="90180" marT="45090" marB="45090" anchor="ctr"/>
                </a:tc>
                <a:tc>
                  <a:txBody>
                    <a:bodyPr/>
                    <a:lstStyle/>
                    <a:p>
                      <a:pPr algn="ctr"/>
                      <a:r>
                        <a:rPr lang="en-IN" sz="1800"/>
                        <a:t>1200-800 BCE</a:t>
                      </a:r>
                    </a:p>
                  </a:txBody>
                  <a:tcPr marL="90180" marR="90180" marT="45090" marB="45090" anchor="ctr"/>
                </a:tc>
                <a:tc>
                  <a:txBody>
                    <a:bodyPr/>
                    <a:lstStyle/>
                    <a:p>
                      <a:pPr algn="ctr"/>
                      <a:r>
                        <a:rPr lang="en-IN" sz="1800"/>
                        <a:t>Rituals and sacrifices</a:t>
                      </a:r>
                    </a:p>
                  </a:txBody>
                  <a:tcPr marL="90180" marR="90180" marT="45090" marB="45090" anchor="ctr"/>
                </a:tc>
                <a:tc>
                  <a:txBody>
                    <a:bodyPr/>
                    <a:lstStyle/>
                    <a:p>
                      <a:pPr algn="ctr"/>
                      <a:r>
                        <a:rPr lang="en-US" sz="1800"/>
                        <a:t>Prose mantras and instructions for rituals</a:t>
                      </a:r>
                    </a:p>
                  </a:txBody>
                  <a:tcPr marL="90180" marR="90180" marT="45090" marB="45090" anchor="ctr"/>
                </a:tc>
                <a:tc>
                  <a:txBody>
                    <a:bodyPr/>
                    <a:lstStyle/>
                    <a:p>
                      <a:pPr algn="ctr"/>
                      <a:r>
                        <a:rPr lang="en-IN" sz="1800"/>
                        <a:t>Vedic Sanskrit</a:t>
                      </a:r>
                    </a:p>
                  </a:txBody>
                  <a:tcPr marL="90180" marR="90180" marT="45090" marB="45090" anchor="ctr"/>
                </a:tc>
                <a:tc>
                  <a:txBody>
                    <a:bodyPr/>
                    <a:lstStyle/>
                    <a:p>
                      <a:pPr algn="ctr"/>
                      <a:r>
                        <a:rPr lang="en-US" sz="1800"/>
                        <a:t>Guidelines for religious ceremonies and sacrifices</a:t>
                      </a:r>
                    </a:p>
                  </a:txBody>
                  <a:tcPr marL="90180" marR="90180" marT="45090" marB="45090" anchor="ctr"/>
                </a:tc>
              </a:tr>
              <a:tr h="1551026">
                <a:tc>
                  <a:txBody>
                    <a:bodyPr/>
                    <a:lstStyle/>
                    <a:p>
                      <a:pPr algn="ctr"/>
                      <a:r>
                        <a:rPr lang="en-IN" sz="1800"/>
                        <a:t>Atharvaveda</a:t>
                      </a:r>
                    </a:p>
                  </a:txBody>
                  <a:tcPr marL="90180" marR="90180" marT="45090" marB="45090" anchor="ctr"/>
                </a:tc>
                <a:tc>
                  <a:txBody>
                    <a:bodyPr/>
                    <a:lstStyle/>
                    <a:p>
                      <a:pPr algn="ctr"/>
                      <a:r>
                        <a:rPr lang="en-IN" sz="1800"/>
                        <a:t>Around 1000 BCE</a:t>
                      </a:r>
                    </a:p>
                  </a:txBody>
                  <a:tcPr marL="90180" marR="90180" marT="45090" marB="45090" anchor="ctr"/>
                </a:tc>
                <a:tc>
                  <a:txBody>
                    <a:bodyPr/>
                    <a:lstStyle/>
                    <a:p>
                      <a:pPr algn="ctr"/>
                      <a:r>
                        <a:rPr lang="en-US" sz="1800"/>
                        <a:t>Magical spells and healing rituals</a:t>
                      </a:r>
                    </a:p>
                  </a:txBody>
                  <a:tcPr marL="90180" marR="90180" marT="45090" marB="45090" anchor="ctr"/>
                </a:tc>
                <a:tc>
                  <a:txBody>
                    <a:bodyPr/>
                    <a:lstStyle/>
                    <a:p>
                      <a:pPr algn="ctr"/>
                      <a:r>
                        <a:rPr lang="en-US" sz="1800" dirty="0"/>
                        <a:t>Hymns, charms, spells for everyday issues</a:t>
                      </a:r>
                    </a:p>
                  </a:txBody>
                  <a:tcPr marL="90180" marR="90180" marT="45090" marB="45090" anchor="ctr"/>
                </a:tc>
                <a:tc>
                  <a:txBody>
                    <a:bodyPr/>
                    <a:lstStyle/>
                    <a:p>
                      <a:pPr algn="ctr"/>
                      <a:r>
                        <a:rPr lang="en-IN" sz="1800"/>
                        <a:t>Vedic Sanskrit</a:t>
                      </a:r>
                    </a:p>
                  </a:txBody>
                  <a:tcPr marL="90180" marR="90180" marT="45090" marB="45090" anchor="ctr"/>
                </a:tc>
                <a:tc>
                  <a:txBody>
                    <a:bodyPr/>
                    <a:lstStyle/>
                    <a:p>
                      <a:pPr algn="ctr"/>
                      <a:r>
                        <a:rPr lang="en-US" sz="1800" dirty="0"/>
                        <a:t>Protection against diseases, disasters, malevolent forces</a:t>
                      </a:r>
                    </a:p>
                  </a:txBody>
                  <a:tcPr marL="90180" marR="90180" marT="45090" marB="45090" anchor="ctr"/>
                </a:tc>
              </a:tr>
            </a:tbl>
          </a:graphicData>
        </a:graphic>
      </p:graphicFrame>
    </p:spTree>
    <p:extLst>
      <p:ext uri="{BB962C8B-B14F-4D97-AF65-F5344CB8AC3E}">
        <p14:creationId xmlns:p14="http://schemas.microsoft.com/office/powerpoint/2010/main" val="3309140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A68C1F55-C908-6D9B-51B7-1BF53EDB10B2}"/>
              </a:ext>
            </a:extLst>
          </p:cNvPr>
          <p:cNvSpPr>
            <a:spLocks noGrp="1"/>
          </p:cNvSpPr>
          <p:nvPr>
            <p:ph idx="1"/>
          </p:nvPr>
        </p:nvSpPr>
        <p:spPr/>
        <p:txBody>
          <a:bodyPr/>
          <a:lstStyle/>
          <a:p>
            <a:pPr marL="0" indent="0">
              <a:buNone/>
            </a:pPr>
            <a:r>
              <a:rPr lang="en-US" dirty="0"/>
              <a:t>Each Veda includes four major parts</a:t>
            </a:r>
          </a:p>
        </p:txBody>
      </p:sp>
      <p:sp>
        <p:nvSpPr>
          <p:cNvPr id="3" name="Title 2">
            <a:extLst>
              <a:ext uri="{FF2B5EF4-FFF2-40B4-BE49-F238E27FC236}">
                <a16:creationId xmlns="" xmlns:a16="http://schemas.microsoft.com/office/drawing/2014/main" id="{A0873CF2-FF5C-F5A7-6ACE-F7AE10B60942}"/>
              </a:ext>
            </a:extLst>
          </p:cNvPr>
          <p:cNvSpPr>
            <a:spLocks noGrp="1"/>
          </p:cNvSpPr>
          <p:nvPr>
            <p:ph type="title"/>
          </p:nvPr>
        </p:nvSpPr>
        <p:spPr/>
        <p:txBody>
          <a:bodyPr/>
          <a:lstStyle/>
          <a:p>
            <a:r>
              <a:rPr lang="en-US" dirty="0"/>
              <a:t>The Four Divisions of Each Veda</a:t>
            </a:r>
            <a:endParaRPr lang="en-IN" dirty="0"/>
          </a:p>
        </p:txBody>
      </p:sp>
      <p:sp>
        <p:nvSpPr>
          <p:cNvPr id="5" name="Diamond 4">
            <a:extLst>
              <a:ext uri="{FF2B5EF4-FFF2-40B4-BE49-F238E27FC236}">
                <a16:creationId xmlns="" xmlns:a16="http://schemas.microsoft.com/office/drawing/2014/main" id="{4337702C-3B15-D4D6-16A4-8E93454DDECA}"/>
              </a:ext>
            </a:extLst>
          </p:cNvPr>
          <p:cNvSpPr/>
          <p:nvPr/>
        </p:nvSpPr>
        <p:spPr>
          <a:xfrm>
            <a:off x="3539871" y="1493994"/>
            <a:ext cx="5112258" cy="5112258"/>
          </a:xfrm>
          <a:prstGeom prst="diamond">
            <a:avLst/>
          </a:prstGeom>
        </p:spPr>
        <p:style>
          <a:lnRef idx="0">
            <a:schemeClr val="dk1">
              <a:hueOff val="0"/>
              <a:satOff val="0"/>
              <a:lumOff val="0"/>
              <a:alphaOff val="0"/>
            </a:schemeClr>
          </a:lnRef>
          <a:fillRef idx="1">
            <a:schemeClr val="accent5">
              <a:tint val="40000"/>
              <a:hueOff val="0"/>
              <a:satOff val="0"/>
              <a:lumOff val="0"/>
              <a:alphaOff val="0"/>
            </a:schemeClr>
          </a:fillRef>
          <a:effectRef idx="2">
            <a:schemeClr val="accent5">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 xmlns:a16="http://schemas.microsoft.com/office/drawing/2014/main" id="{43462BE7-47D0-D443-564C-50C6A531F1A7}"/>
              </a:ext>
            </a:extLst>
          </p:cNvPr>
          <p:cNvSpPr/>
          <p:nvPr/>
        </p:nvSpPr>
        <p:spPr>
          <a:xfrm>
            <a:off x="4025535" y="1979658"/>
            <a:ext cx="1993780" cy="1993780"/>
          </a:xfrm>
          <a:custGeom>
            <a:avLst/>
            <a:gdLst>
              <a:gd name="connsiteX0" fmla="*/ 0 w 1993780"/>
              <a:gd name="connsiteY0" fmla="*/ 332303 h 1993780"/>
              <a:gd name="connsiteX1" fmla="*/ 332303 w 1993780"/>
              <a:gd name="connsiteY1" fmla="*/ 0 h 1993780"/>
              <a:gd name="connsiteX2" fmla="*/ 1661477 w 1993780"/>
              <a:gd name="connsiteY2" fmla="*/ 0 h 1993780"/>
              <a:gd name="connsiteX3" fmla="*/ 1993780 w 1993780"/>
              <a:gd name="connsiteY3" fmla="*/ 332303 h 1993780"/>
              <a:gd name="connsiteX4" fmla="*/ 1993780 w 1993780"/>
              <a:gd name="connsiteY4" fmla="*/ 1661477 h 1993780"/>
              <a:gd name="connsiteX5" fmla="*/ 1661477 w 1993780"/>
              <a:gd name="connsiteY5" fmla="*/ 1993780 h 1993780"/>
              <a:gd name="connsiteX6" fmla="*/ 332303 w 1993780"/>
              <a:gd name="connsiteY6" fmla="*/ 1993780 h 1993780"/>
              <a:gd name="connsiteX7" fmla="*/ 0 w 1993780"/>
              <a:gd name="connsiteY7" fmla="*/ 1661477 h 1993780"/>
              <a:gd name="connsiteX8" fmla="*/ 0 w 1993780"/>
              <a:gd name="connsiteY8" fmla="*/ 332303 h 199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780" h="1993780">
                <a:moveTo>
                  <a:pt x="0" y="332303"/>
                </a:moveTo>
                <a:cubicBezTo>
                  <a:pt x="0" y="148777"/>
                  <a:pt x="148777" y="0"/>
                  <a:pt x="332303" y="0"/>
                </a:cubicBezTo>
                <a:lnTo>
                  <a:pt x="1661477" y="0"/>
                </a:lnTo>
                <a:cubicBezTo>
                  <a:pt x="1845003" y="0"/>
                  <a:pt x="1993780" y="148777"/>
                  <a:pt x="1993780" y="332303"/>
                </a:cubicBezTo>
                <a:lnTo>
                  <a:pt x="1993780" y="1661477"/>
                </a:lnTo>
                <a:cubicBezTo>
                  <a:pt x="1993780" y="1845003"/>
                  <a:pt x="1845003" y="1993780"/>
                  <a:pt x="1661477" y="1993780"/>
                </a:cubicBezTo>
                <a:lnTo>
                  <a:pt x="332303" y="1993780"/>
                </a:lnTo>
                <a:cubicBezTo>
                  <a:pt x="148777" y="1993780"/>
                  <a:pt x="0" y="1845003"/>
                  <a:pt x="0" y="1661477"/>
                </a:cubicBezTo>
                <a:lnTo>
                  <a:pt x="0" y="332303"/>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96388" tIns="196388" rIns="196388" bIns="196388" numCol="1" spcCol="1270" anchor="ctr" anchorCtr="0">
            <a:noAutofit/>
          </a:bodyPr>
          <a:lstStyle/>
          <a:p>
            <a:pPr marL="0" lvl="0" indent="0" algn="ctr" defTabSz="1155700">
              <a:lnSpc>
                <a:spcPct val="90000"/>
              </a:lnSpc>
              <a:spcBef>
                <a:spcPct val="0"/>
              </a:spcBef>
              <a:spcAft>
                <a:spcPct val="35000"/>
              </a:spcAft>
              <a:buNone/>
            </a:pPr>
            <a:r>
              <a:rPr lang="en-US" sz="2600" b="1" kern="1200"/>
              <a:t>Samhitas</a:t>
            </a:r>
            <a:endParaRPr lang="en-IN" sz="2600" b="1" kern="1200"/>
          </a:p>
        </p:txBody>
      </p:sp>
      <p:sp>
        <p:nvSpPr>
          <p:cNvPr id="8" name="Freeform: Shape 7">
            <a:extLst>
              <a:ext uri="{FF2B5EF4-FFF2-40B4-BE49-F238E27FC236}">
                <a16:creationId xmlns="" xmlns:a16="http://schemas.microsoft.com/office/drawing/2014/main" id="{FDF206D1-6B06-CABB-5609-6219FEB36356}"/>
              </a:ext>
            </a:extLst>
          </p:cNvPr>
          <p:cNvSpPr/>
          <p:nvPr/>
        </p:nvSpPr>
        <p:spPr>
          <a:xfrm>
            <a:off x="6172683" y="1979658"/>
            <a:ext cx="1993780" cy="1993780"/>
          </a:xfrm>
          <a:custGeom>
            <a:avLst/>
            <a:gdLst>
              <a:gd name="connsiteX0" fmla="*/ 0 w 1993780"/>
              <a:gd name="connsiteY0" fmla="*/ 332303 h 1993780"/>
              <a:gd name="connsiteX1" fmla="*/ 332303 w 1993780"/>
              <a:gd name="connsiteY1" fmla="*/ 0 h 1993780"/>
              <a:gd name="connsiteX2" fmla="*/ 1661477 w 1993780"/>
              <a:gd name="connsiteY2" fmla="*/ 0 h 1993780"/>
              <a:gd name="connsiteX3" fmla="*/ 1993780 w 1993780"/>
              <a:gd name="connsiteY3" fmla="*/ 332303 h 1993780"/>
              <a:gd name="connsiteX4" fmla="*/ 1993780 w 1993780"/>
              <a:gd name="connsiteY4" fmla="*/ 1661477 h 1993780"/>
              <a:gd name="connsiteX5" fmla="*/ 1661477 w 1993780"/>
              <a:gd name="connsiteY5" fmla="*/ 1993780 h 1993780"/>
              <a:gd name="connsiteX6" fmla="*/ 332303 w 1993780"/>
              <a:gd name="connsiteY6" fmla="*/ 1993780 h 1993780"/>
              <a:gd name="connsiteX7" fmla="*/ 0 w 1993780"/>
              <a:gd name="connsiteY7" fmla="*/ 1661477 h 1993780"/>
              <a:gd name="connsiteX8" fmla="*/ 0 w 1993780"/>
              <a:gd name="connsiteY8" fmla="*/ 332303 h 199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780" h="1993780">
                <a:moveTo>
                  <a:pt x="0" y="332303"/>
                </a:moveTo>
                <a:cubicBezTo>
                  <a:pt x="0" y="148777"/>
                  <a:pt x="148777" y="0"/>
                  <a:pt x="332303" y="0"/>
                </a:cubicBezTo>
                <a:lnTo>
                  <a:pt x="1661477" y="0"/>
                </a:lnTo>
                <a:cubicBezTo>
                  <a:pt x="1845003" y="0"/>
                  <a:pt x="1993780" y="148777"/>
                  <a:pt x="1993780" y="332303"/>
                </a:cubicBezTo>
                <a:lnTo>
                  <a:pt x="1993780" y="1661477"/>
                </a:lnTo>
                <a:cubicBezTo>
                  <a:pt x="1993780" y="1845003"/>
                  <a:pt x="1845003" y="1993780"/>
                  <a:pt x="1661477" y="1993780"/>
                </a:cubicBezTo>
                <a:lnTo>
                  <a:pt x="332303" y="1993780"/>
                </a:lnTo>
                <a:cubicBezTo>
                  <a:pt x="148777" y="1993780"/>
                  <a:pt x="0" y="1845003"/>
                  <a:pt x="0" y="1661477"/>
                </a:cubicBezTo>
                <a:lnTo>
                  <a:pt x="0" y="332303"/>
                </a:lnTo>
                <a:close/>
              </a:path>
            </a:pathLst>
          </a:custGeom>
        </p:spPr>
        <p:style>
          <a:lnRef idx="0">
            <a:schemeClr val="lt1">
              <a:hueOff val="0"/>
              <a:satOff val="0"/>
              <a:lumOff val="0"/>
              <a:alphaOff val="0"/>
            </a:schemeClr>
          </a:lnRef>
          <a:fillRef idx="3">
            <a:schemeClr val="accent5">
              <a:hueOff val="-682485"/>
              <a:satOff val="-13775"/>
              <a:lumOff val="-1045"/>
              <a:alphaOff val="0"/>
            </a:schemeClr>
          </a:fillRef>
          <a:effectRef idx="3">
            <a:schemeClr val="accent5">
              <a:hueOff val="-682485"/>
              <a:satOff val="-13775"/>
              <a:lumOff val="-1045"/>
              <a:alphaOff val="0"/>
            </a:schemeClr>
          </a:effectRef>
          <a:fontRef idx="minor">
            <a:schemeClr val="lt1"/>
          </a:fontRef>
        </p:style>
        <p:txBody>
          <a:bodyPr spcFirstLastPara="0" vert="horz" wrap="square" lIns="196388" tIns="196388" rIns="196388" bIns="196388" numCol="1" spcCol="1270" anchor="ctr" anchorCtr="0">
            <a:noAutofit/>
          </a:bodyPr>
          <a:lstStyle/>
          <a:p>
            <a:pPr marL="0" lvl="0" indent="0" algn="ctr" defTabSz="1155700">
              <a:lnSpc>
                <a:spcPct val="90000"/>
              </a:lnSpc>
              <a:spcBef>
                <a:spcPct val="0"/>
              </a:spcBef>
              <a:spcAft>
                <a:spcPct val="35000"/>
              </a:spcAft>
              <a:buNone/>
            </a:pPr>
            <a:r>
              <a:rPr lang="en-IN" sz="2600" b="1" kern="1200"/>
              <a:t>Brahmanas</a:t>
            </a:r>
          </a:p>
        </p:txBody>
      </p:sp>
      <p:sp>
        <p:nvSpPr>
          <p:cNvPr id="9" name="Freeform: Shape 8">
            <a:extLst>
              <a:ext uri="{FF2B5EF4-FFF2-40B4-BE49-F238E27FC236}">
                <a16:creationId xmlns="" xmlns:a16="http://schemas.microsoft.com/office/drawing/2014/main" id="{B604CF10-C4B6-7B80-D943-7679FD0FE980}"/>
              </a:ext>
            </a:extLst>
          </p:cNvPr>
          <p:cNvSpPr/>
          <p:nvPr/>
        </p:nvSpPr>
        <p:spPr>
          <a:xfrm>
            <a:off x="4025535" y="4126806"/>
            <a:ext cx="1993780" cy="1993780"/>
          </a:xfrm>
          <a:custGeom>
            <a:avLst/>
            <a:gdLst>
              <a:gd name="connsiteX0" fmla="*/ 0 w 1993780"/>
              <a:gd name="connsiteY0" fmla="*/ 332303 h 1993780"/>
              <a:gd name="connsiteX1" fmla="*/ 332303 w 1993780"/>
              <a:gd name="connsiteY1" fmla="*/ 0 h 1993780"/>
              <a:gd name="connsiteX2" fmla="*/ 1661477 w 1993780"/>
              <a:gd name="connsiteY2" fmla="*/ 0 h 1993780"/>
              <a:gd name="connsiteX3" fmla="*/ 1993780 w 1993780"/>
              <a:gd name="connsiteY3" fmla="*/ 332303 h 1993780"/>
              <a:gd name="connsiteX4" fmla="*/ 1993780 w 1993780"/>
              <a:gd name="connsiteY4" fmla="*/ 1661477 h 1993780"/>
              <a:gd name="connsiteX5" fmla="*/ 1661477 w 1993780"/>
              <a:gd name="connsiteY5" fmla="*/ 1993780 h 1993780"/>
              <a:gd name="connsiteX6" fmla="*/ 332303 w 1993780"/>
              <a:gd name="connsiteY6" fmla="*/ 1993780 h 1993780"/>
              <a:gd name="connsiteX7" fmla="*/ 0 w 1993780"/>
              <a:gd name="connsiteY7" fmla="*/ 1661477 h 1993780"/>
              <a:gd name="connsiteX8" fmla="*/ 0 w 1993780"/>
              <a:gd name="connsiteY8" fmla="*/ 332303 h 199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780" h="1993780">
                <a:moveTo>
                  <a:pt x="0" y="332303"/>
                </a:moveTo>
                <a:cubicBezTo>
                  <a:pt x="0" y="148777"/>
                  <a:pt x="148777" y="0"/>
                  <a:pt x="332303" y="0"/>
                </a:cubicBezTo>
                <a:lnTo>
                  <a:pt x="1661477" y="0"/>
                </a:lnTo>
                <a:cubicBezTo>
                  <a:pt x="1845003" y="0"/>
                  <a:pt x="1993780" y="148777"/>
                  <a:pt x="1993780" y="332303"/>
                </a:cubicBezTo>
                <a:lnTo>
                  <a:pt x="1993780" y="1661477"/>
                </a:lnTo>
                <a:cubicBezTo>
                  <a:pt x="1993780" y="1845003"/>
                  <a:pt x="1845003" y="1993780"/>
                  <a:pt x="1661477" y="1993780"/>
                </a:cubicBezTo>
                <a:lnTo>
                  <a:pt x="332303" y="1993780"/>
                </a:lnTo>
                <a:cubicBezTo>
                  <a:pt x="148777" y="1993780"/>
                  <a:pt x="0" y="1845003"/>
                  <a:pt x="0" y="1661477"/>
                </a:cubicBezTo>
                <a:lnTo>
                  <a:pt x="0" y="332303"/>
                </a:lnTo>
                <a:close/>
              </a:path>
            </a:pathLst>
          </a:custGeom>
        </p:spPr>
        <p:style>
          <a:lnRef idx="0">
            <a:schemeClr val="lt1">
              <a:hueOff val="0"/>
              <a:satOff val="0"/>
              <a:lumOff val="0"/>
              <a:alphaOff val="0"/>
            </a:schemeClr>
          </a:lnRef>
          <a:fillRef idx="3">
            <a:schemeClr val="accent5">
              <a:hueOff val="-1364971"/>
              <a:satOff val="-27549"/>
              <a:lumOff val="-2091"/>
              <a:alphaOff val="0"/>
            </a:schemeClr>
          </a:fillRef>
          <a:effectRef idx="3">
            <a:schemeClr val="accent5">
              <a:hueOff val="-1364971"/>
              <a:satOff val="-27549"/>
              <a:lumOff val="-2091"/>
              <a:alphaOff val="0"/>
            </a:schemeClr>
          </a:effectRef>
          <a:fontRef idx="minor">
            <a:schemeClr val="lt1"/>
          </a:fontRef>
        </p:style>
        <p:txBody>
          <a:bodyPr spcFirstLastPara="0" vert="horz" wrap="square" lIns="196388" tIns="196388" rIns="196388" bIns="196388" numCol="1" spcCol="1270" anchor="ctr" anchorCtr="0">
            <a:noAutofit/>
          </a:bodyPr>
          <a:lstStyle/>
          <a:p>
            <a:pPr marL="0" lvl="0" indent="0" algn="ctr" defTabSz="1155700">
              <a:lnSpc>
                <a:spcPct val="90000"/>
              </a:lnSpc>
              <a:spcBef>
                <a:spcPct val="0"/>
              </a:spcBef>
              <a:spcAft>
                <a:spcPct val="35000"/>
              </a:spcAft>
              <a:buNone/>
            </a:pPr>
            <a:r>
              <a:rPr lang="en-IN" sz="2600" b="1" kern="1200"/>
              <a:t>Aranyakas</a:t>
            </a:r>
          </a:p>
        </p:txBody>
      </p:sp>
      <p:sp>
        <p:nvSpPr>
          <p:cNvPr id="10" name="Freeform: Shape 9">
            <a:extLst>
              <a:ext uri="{FF2B5EF4-FFF2-40B4-BE49-F238E27FC236}">
                <a16:creationId xmlns="" xmlns:a16="http://schemas.microsoft.com/office/drawing/2014/main" id="{9FC9C50F-EC0C-9AA6-E5AC-B2B23AD254C7}"/>
              </a:ext>
            </a:extLst>
          </p:cNvPr>
          <p:cNvSpPr/>
          <p:nvPr/>
        </p:nvSpPr>
        <p:spPr>
          <a:xfrm>
            <a:off x="6172683" y="4126806"/>
            <a:ext cx="1993780" cy="1993780"/>
          </a:xfrm>
          <a:custGeom>
            <a:avLst/>
            <a:gdLst>
              <a:gd name="connsiteX0" fmla="*/ 0 w 1993780"/>
              <a:gd name="connsiteY0" fmla="*/ 332303 h 1993780"/>
              <a:gd name="connsiteX1" fmla="*/ 332303 w 1993780"/>
              <a:gd name="connsiteY1" fmla="*/ 0 h 1993780"/>
              <a:gd name="connsiteX2" fmla="*/ 1661477 w 1993780"/>
              <a:gd name="connsiteY2" fmla="*/ 0 h 1993780"/>
              <a:gd name="connsiteX3" fmla="*/ 1993780 w 1993780"/>
              <a:gd name="connsiteY3" fmla="*/ 332303 h 1993780"/>
              <a:gd name="connsiteX4" fmla="*/ 1993780 w 1993780"/>
              <a:gd name="connsiteY4" fmla="*/ 1661477 h 1993780"/>
              <a:gd name="connsiteX5" fmla="*/ 1661477 w 1993780"/>
              <a:gd name="connsiteY5" fmla="*/ 1993780 h 1993780"/>
              <a:gd name="connsiteX6" fmla="*/ 332303 w 1993780"/>
              <a:gd name="connsiteY6" fmla="*/ 1993780 h 1993780"/>
              <a:gd name="connsiteX7" fmla="*/ 0 w 1993780"/>
              <a:gd name="connsiteY7" fmla="*/ 1661477 h 1993780"/>
              <a:gd name="connsiteX8" fmla="*/ 0 w 1993780"/>
              <a:gd name="connsiteY8" fmla="*/ 332303 h 199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780" h="1993780">
                <a:moveTo>
                  <a:pt x="0" y="332303"/>
                </a:moveTo>
                <a:cubicBezTo>
                  <a:pt x="0" y="148777"/>
                  <a:pt x="148777" y="0"/>
                  <a:pt x="332303" y="0"/>
                </a:cubicBezTo>
                <a:lnTo>
                  <a:pt x="1661477" y="0"/>
                </a:lnTo>
                <a:cubicBezTo>
                  <a:pt x="1845003" y="0"/>
                  <a:pt x="1993780" y="148777"/>
                  <a:pt x="1993780" y="332303"/>
                </a:cubicBezTo>
                <a:lnTo>
                  <a:pt x="1993780" y="1661477"/>
                </a:lnTo>
                <a:cubicBezTo>
                  <a:pt x="1993780" y="1845003"/>
                  <a:pt x="1845003" y="1993780"/>
                  <a:pt x="1661477" y="1993780"/>
                </a:cubicBezTo>
                <a:lnTo>
                  <a:pt x="332303" y="1993780"/>
                </a:lnTo>
                <a:cubicBezTo>
                  <a:pt x="148777" y="1993780"/>
                  <a:pt x="0" y="1845003"/>
                  <a:pt x="0" y="1661477"/>
                </a:cubicBezTo>
                <a:lnTo>
                  <a:pt x="0" y="332303"/>
                </a:lnTo>
                <a:close/>
              </a:path>
            </a:pathLst>
          </a:custGeom>
        </p:spPr>
        <p:style>
          <a:lnRef idx="0">
            <a:schemeClr val="lt1">
              <a:hueOff val="0"/>
              <a:satOff val="0"/>
              <a:lumOff val="0"/>
              <a:alphaOff val="0"/>
            </a:schemeClr>
          </a:lnRef>
          <a:fillRef idx="3">
            <a:schemeClr val="accent5">
              <a:hueOff val="-2047456"/>
              <a:satOff val="-41324"/>
              <a:lumOff val="-3136"/>
              <a:alphaOff val="0"/>
            </a:schemeClr>
          </a:fillRef>
          <a:effectRef idx="3">
            <a:schemeClr val="accent5">
              <a:hueOff val="-2047456"/>
              <a:satOff val="-41324"/>
              <a:lumOff val="-3136"/>
              <a:alphaOff val="0"/>
            </a:schemeClr>
          </a:effectRef>
          <a:fontRef idx="minor">
            <a:schemeClr val="lt1"/>
          </a:fontRef>
        </p:style>
        <p:txBody>
          <a:bodyPr spcFirstLastPara="0" vert="horz" wrap="square" lIns="196388" tIns="196388" rIns="196388" bIns="196388" numCol="1" spcCol="1270" anchor="ctr" anchorCtr="0">
            <a:noAutofit/>
          </a:bodyPr>
          <a:lstStyle/>
          <a:p>
            <a:pPr marL="0" lvl="0" indent="0" algn="ctr" defTabSz="1155700">
              <a:lnSpc>
                <a:spcPct val="90000"/>
              </a:lnSpc>
              <a:spcBef>
                <a:spcPct val="0"/>
              </a:spcBef>
              <a:spcAft>
                <a:spcPct val="35000"/>
              </a:spcAft>
              <a:buNone/>
            </a:pPr>
            <a:r>
              <a:rPr lang="en-IN" sz="2600" b="1" kern="1200"/>
              <a:t>Upanishads</a:t>
            </a:r>
          </a:p>
        </p:txBody>
      </p:sp>
    </p:spTree>
    <p:extLst>
      <p:ext uri="{BB962C8B-B14F-4D97-AF65-F5344CB8AC3E}">
        <p14:creationId xmlns:p14="http://schemas.microsoft.com/office/powerpoint/2010/main" val="236901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DBDA04D-2D81-74AC-F496-D4434692CB72}"/>
              </a:ext>
            </a:extLst>
          </p:cNvPr>
          <p:cNvSpPr>
            <a:spLocks noGrp="1"/>
          </p:cNvSpPr>
          <p:nvPr>
            <p:ph type="title"/>
          </p:nvPr>
        </p:nvSpPr>
        <p:spPr/>
        <p:txBody>
          <a:bodyPr/>
          <a:lstStyle/>
          <a:p>
            <a:r>
              <a:rPr lang="en-IN" dirty="0"/>
              <a:t>Organization of Each Veda</a:t>
            </a:r>
          </a:p>
        </p:txBody>
      </p:sp>
      <p:graphicFrame>
        <p:nvGraphicFramePr>
          <p:cNvPr id="5" name="Content Placeholder 8"/>
          <p:cNvGraphicFramePr>
            <a:graphicFrameLocks noGrp="1"/>
          </p:cNvGraphicFramePr>
          <p:nvPr>
            <p:ph idx="1"/>
            <p:extLst>
              <p:ext uri="{D42A27DB-BD31-4B8C-83A1-F6EECF244321}">
                <p14:modId xmlns:p14="http://schemas.microsoft.com/office/powerpoint/2010/main" val="1922873258"/>
              </p:ext>
            </p:extLst>
          </p:nvPr>
        </p:nvGraphicFramePr>
        <p:xfrm>
          <a:off x="145473" y="1000823"/>
          <a:ext cx="11901055" cy="4932864"/>
        </p:xfrm>
        <a:graphic>
          <a:graphicData uri="http://schemas.openxmlformats.org/drawingml/2006/table">
            <a:tbl>
              <a:tblPr>
                <a:tableStyleId>{69C7853C-536D-4A76-A0AE-DD22124D55A5}</a:tableStyleId>
              </a:tblPr>
              <a:tblGrid>
                <a:gridCol w="4861961"/>
                <a:gridCol w="7039094"/>
              </a:tblGrid>
              <a:tr h="567872">
                <a:tc>
                  <a:txBody>
                    <a:bodyPr/>
                    <a:lstStyle/>
                    <a:p>
                      <a:pPr algn="ctr"/>
                      <a:r>
                        <a:rPr lang="en-IN" sz="2400" b="1" dirty="0"/>
                        <a:t>Part</a:t>
                      </a:r>
                    </a:p>
                  </a:txBody>
                  <a:tcPr anchor="ctr"/>
                </a:tc>
                <a:tc>
                  <a:txBody>
                    <a:bodyPr/>
                    <a:lstStyle/>
                    <a:p>
                      <a:pPr algn="ctr"/>
                      <a:r>
                        <a:rPr lang="en-IN" sz="2400" b="1" dirty="0"/>
                        <a:t>Description</a:t>
                      </a:r>
                    </a:p>
                  </a:txBody>
                  <a:tcPr anchor="ctr"/>
                </a:tc>
              </a:tr>
              <a:tr h="993776">
                <a:tc>
                  <a:txBody>
                    <a:bodyPr/>
                    <a:lstStyle/>
                    <a:p>
                      <a:pPr algn="ctr"/>
                      <a:r>
                        <a:rPr lang="en-IN" sz="2400" dirty="0" err="1"/>
                        <a:t>Samhitas</a:t>
                      </a:r>
                      <a:endParaRPr lang="en-IN" sz="2400" dirty="0"/>
                    </a:p>
                  </a:txBody>
                  <a:tcPr anchor="ctr"/>
                </a:tc>
                <a:tc>
                  <a:txBody>
                    <a:bodyPr/>
                    <a:lstStyle/>
                    <a:p>
                      <a:pPr algn="ctr"/>
                      <a:r>
                        <a:rPr lang="en-US" sz="2400" dirty="0"/>
                        <a:t>Collections of hymns, chants, and mantras used in rituals and ceremonies.</a:t>
                      </a:r>
                    </a:p>
                  </a:txBody>
                  <a:tcPr anchor="ctr"/>
                </a:tc>
              </a:tr>
              <a:tr h="993776">
                <a:tc>
                  <a:txBody>
                    <a:bodyPr/>
                    <a:lstStyle/>
                    <a:p>
                      <a:pPr algn="ctr"/>
                      <a:r>
                        <a:rPr lang="en-IN" sz="2400" dirty="0" err="1"/>
                        <a:t>Brahmanas</a:t>
                      </a:r>
                      <a:endParaRPr lang="en-IN" sz="2400" dirty="0"/>
                    </a:p>
                  </a:txBody>
                  <a:tcPr anchor="ctr"/>
                </a:tc>
                <a:tc>
                  <a:txBody>
                    <a:bodyPr/>
                    <a:lstStyle/>
                    <a:p>
                      <a:pPr algn="ctr"/>
                      <a:r>
                        <a:rPr lang="en-US" sz="2400"/>
                        <a:t>Prose texts explaining the Samhitas, providing instructions and explanations for rituals.</a:t>
                      </a:r>
                    </a:p>
                  </a:txBody>
                  <a:tcPr anchor="ctr"/>
                </a:tc>
              </a:tr>
              <a:tr h="993776">
                <a:tc>
                  <a:txBody>
                    <a:bodyPr/>
                    <a:lstStyle/>
                    <a:p>
                      <a:pPr algn="ctr"/>
                      <a:r>
                        <a:rPr lang="en-IN" sz="2400"/>
                        <a:t>Aranyakas</a:t>
                      </a:r>
                    </a:p>
                  </a:txBody>
                  <a:tcPr anchor="ctr"/>
                </a:tc>
                <a:tc>
                  <a:txBody>
                    <a:bodyPr/>
                    <a:lstStyle/>
                    <a:p>
                      <a:pPr algn="ctr"/>
                      <a:r>
                        <a:rPr lang="en-US" sz="2400"/>
                        <a:t>"Forest books" with meditative and philosophical content, serving as a transition from rituals to philosophy.</a:t>
                      </a:r>
                    </a:p>
                  </a:txBody>
                  <a:tcPr anchor="ctr"/>
                </a:tc>
              </a:tr>
              <a:tr h="993776">
                <a:tc>
                  <a:txBody>
                    <a:bodyPr/>
                    <a:lstStyle/>
                    <a:p>
                      <a:pPr algn="ctr"/>
                      <a:r>
                        <a:rPr lang="en-IN" sz="2400"/>
                        <a:t>Upanishads</a:t>
                      </a:r>
                    </a:p>
                  </a:txBody>
                  <a:tcPr anchor="ctr"/>
                </a:tc>
                <a:tc>
                  <a:txBody>
                    <a:bodyPr/>
                    <a:lstStyle/>
                    <a:p>
                      <a:pPr algn="ctr"/>
                      <a:r>
                        <a:rPr lang="en-US" sz="2400" dirty="0"/>
                        <a:t>Philosophical texts focusing on spiritual knowledge, exploring concepts like Brahman, Atman, and self-realization.</a:t>
                      </a:r>
                    </a:p>
                  </a:txBody>
                  <a:tcPr anchor="ctr"/>
                </a:tc>
              </a:tr>
            </a:tbl>
          </a:graphicData>
        </a:graphic>
      </p:graphicFrame>
    </p:spTree>
    <p:extLst>
      <p:ext uri="{BB962C8B-B14F-4D97-AF65-F5344CB8AC3E}">
        <p14:creationId xmlns:p14="http://schemas.microsoft.com/office/powerpoint/2010/main" val="22037029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DBDA04D-2D81-74AC-F496-D4434692CB72}"/>
              </a:ext>
            </a:extLst>
          </p:cNvPr>
          <p:cNvSpPr>
            <a:spLocks noGrp="1"/>
          </p:cNvSpPr>
          <p:nvPr>
            <p:ph type="title"/>
          </p:nvPr>
        </p:nvSpPr>
        <p:spPr/>
        <p:txBody>
          <a:bodyPr/>
          <a:lstStyle/>
          <a:p>
            <a:r>
              <a:rPr lang="en-IN" dirty="0"/>
              <a:t>Organization of Each Veda</a:t>
            </a:r>
          </a:p>
        </p:txBody>
      </p:sp>
      <p:graphicFrame>
        <p:nvGraphicFramePr>
          <p:cNvPr id="5" name="Content Placeholder 8"/>
          <p:cNvGraphicFramePr>
            <a:graphicFrameLocks noGrp="1"/>
          </p:cNvGraphicFramePr>
          <p:nvPr>
            <p:ph idx="1"/>
            <p:extLst>
              <p:ext uri="{D42A27DB-BD31-4B8C-83A1-F6EECF244321}">
                <p14:modId xmlns:p14="http://schemas.microsoft.com/office/powerpoint/2010/main" val="2545944266"/>
              </p:ext>
            </p:extLst>
          </p:nvPr>
        </p:nvGraphicFramePr>
        <p:xfrm>
          <a:off x="145473" y="1000823"/>
          <a:ext cx="11901055" cy="4737920"/>
        </p:xfrm>
        <a:graphic>
          <a:graphicData uri="http://schemas.openxmlformats.org/drawingml/2006/table">
            <a:tbl>
              <a:tblPr>
                <a:tableStyleId>{69C7853C-536D-4A76-A0AE-DD22124D55A5}</a:tableStyleId>
              </a:tblPr>
              <a:tblGrid>
                <a:gridCol w="4861961"/>
                <a:gridCol w="7039094"/>
              </a:tblGrid>
              <a:tr h="567872">
                <a:tc>
                  <a:txBody>
                    <a:bodyPr/>
                    <a:lstStyle/>
                    <a:p>
                      <a:pPr algn="ctr"/>
                      <a:r>
                        <a:rPr lang="en-IN" sz="2400" b="1" dirty="0"/>
                        <a:t>Part</a:t>
                      </a:r>
                    </a:p>
                  </a:txBody>
                  <a:tcPr anchor="ctr"/>
                </a:tc>
                <a:tc>
                  <a:txBody>
                    <a:bodyPr/>
                    <a:lstStyle/>
                    <a:p>
                      <a:pPr algn="ctr"/>
                      <a:r>
                        <a:rPr lang="en-IN" sz="2400" b="1" dirty="0"/>
                        <a:t>Description</a:t>
                      </a:r>
                    </a:p>
                  </a:txBody>
                  <a:tcPr anchor="ctr"/>
                </a:tc>
              </a:tr>
              <a:tr h="993776">
                <a:tc>
                  <a:txBody>
                    <a:bodyPr/>
                    <a:lstStyle/>
                    <a:p>
                      <a:pPr algn="ctr"/>
                      <a:r>
                        <a:rPr lang="en-IN" sz="2400" dirty="0" err="1"/>
                        <a:t>Samhitas</a:t>
                      </a:r>
                      <a:endParaRPr lang="en-IN" sz="2400" dirty="0"/>
                    </a:p>
                  </a:txBody>
                  <a:tcPr anchor="ctr"/>
                </a:tc>
                <a:tc>
                  <a:txBody>
                    <a:bodyPr/>
                    <a:lstStyle/>
                    <a:p>
                      <a:pPr algn="ctr"/>
                      <a:r>
                        <a:rPr lang="gu-IN" sz="2400" dirty="0" smtClean="0"/>
                        <a:t>ધાર્મિક વિધિઓ અને સમારંભોમાં ઉપયોગમાં લેવાતા સ્તોત્રો, મંત્રો અને મંત્રોનો સંગ્રહ</a:t>
                      </a:r>
                      <a:endParaRPr lang="en-US" sz="2400" dirty="0"/>
                    </a:p>
                  </a:txBody>
                  <a:tcPr anchor="ctr"/>
                </a:tc>
              </a:tr>
              <a:tr h="993776">
                <a:tc>
                  <a:txBody>
                    <a:bodyPr/>
                    <a:lstStyle/>
                    <a:p>
                      <a:pPr algn="ctr"/>
                      <a:r>
                        <a:rPr lang="en-IN" sz="2400" dirty="0" err="1"/>
                        <a:t>Brahmanas</a:t>
                      </a:r>
                      <a:endParaRPr lang="en-IN" sz="2400" dirty="0"/>
                    </a:p>
                  </a:txBody>
                  <a:tcPr anchor="ctr"/>
                </a:tc>
                <a:tc>
                  <a:txBody>
                    <a:bodyPr/>
                    <a:lstStyle/>
                    <a:p>
                      <a:pPr algn="ctr"/>
                      <a:r>
                        <a:rPr lang="gu-IN" sz="2400" dirty="0" smtClean="0"/>
                        <a:t>સંહિતાઓને સમજાવતા ગદ્ય ગ્રંથો, ધાર્મિક વિધિઓ માટે સૂચનાઓ અને સમજૂતીઓ પ્રદાન કરે છે.</a:t>
                      </a:r>
                      <a:endParaRPr lang="en-US" sz="2400" dirty="0"/>
                    </a:p>
                  </a:txBody>
                  <a:tcPr anchor="ctr"/>
                </a:tc>
              </a:tr>
              <a:tr h="993776">
                <a:tc>
                  <a:txBody>
                    <a:bodyPr/>
                    <a:lstStyle/>
                    <a:p>
                      <a:pPr algn="ctr"/>
                      <a:r>
                        <a:rPr lang="en-IN" sz="2400"/>
                        <a:t>Aranyakas</a:t>
                      </a:r>
                    </a:p>
                  </a:txBody>
                  <a:tcPr anchor="ctr"/>
                </a:tc>
                <a:tc>
                  <a:txBody>
                    <a:bodyPr/>
                    <a:lstStyle/>
                    <a:p>
                      <a:pPr algn="ctr"/>
                      <a:r>
                        <a:rPr lang="gu-IN" sz="2400" dirty="0" smtClean="0"/>
                        <a:t>ધ્યાન અને દાર્શનિક સામગ્રી સાથે "વન પુસ્તકો", ધાર્મિક વિધિઓથી ફિલસૂફીમાં જ​વા માટે</a:t>
                      </a:r>
                      <a:endParaRPr lang="en-US" sz="2400" dirty="0"/>
                    </a:p>
                  </a:txBody>
                  <a:tcPr anchor="ctr"/>
                </a:tc>
              </a:tr>
              <a:tr h="993776">
                <a:tc>
                  <a:txBody>
                    <a:bodyPr/>
                    <a:lstStyle/>
                    <a:p>
                      <a:pPr algn="ctr"/>
                      <a:r>
                        <a:rPr lang="en-IN" sz="2400"/>
                        <a:t>Upanishads</a:t>
                      </a:r>
                    </a:p>
                  </a:txBody>
                  <a:tcPr anchor="ctr"/>
                </a:tc>
                <a:tc>
                  <a:txBody>
                    <a:bodyPr/>
                    <a:lstStyle/>
                    <a:p>
                      <a:pPr algn="ctr"/>
                      <a:r>
                        <a:rPr lang="gu-IN" sz="2400" dirty="0" smtClean="0"/>
                        <a:t>દાર્શનિક ગ્રંથો આધ્યાત્મિક જ્ઞાન પર ધ્યાન કેન્દ્રિત કરે છે, બ્રહ્મ, આત્મા અને આત્મ-અનુભૂતિ જેવી વિભાવનાઓની શોધ કરે છે.</a:t>
                      </a:r>
                      <a:endParaRPr lang="en-US" sz="2400" dirty="0"/>
                    </a:p>
                  </a:txBody>
                  <a:tcPr anchor="ctr"/>
                </a:tc>
              </a:tr>
            </a:tbl>
          </a:graphicData>
        </a:graphic>
      </p:graphicFrame>
    </p:spTree>
    <p:extLst>
      <p:ext uri="{BB962C8B-B14F-4D97-AF65-F5344CB8AC3E}">
        <p14:creationId xmlns:p14="http://schemas.microsoft.com/office/powerpoint/2010/main" val="26018330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D9E42C-71D9-8389-1E16-50FAC2BF6DF4}"/>
              </a:ext>
            </a:extLst>
          </p:cNvPr>
          <p:cNvSpPr>
            <a:spLocks noGrp="1"/>
          </p:cNvSpPr>
          <p:nvPr>
            <p:ph type="title"/>
          </p:nvPr>
        </p:nvSpPr>
        <p:spPr/>
        <p:txBody>
          <a:bodyPr/>
          <a:lstStyle/>
          <a:p>
            <a:r>
              <a:rPr lang="en-US" dirty="0"/>
              <a:t>The Four Divisions of Each Veda</a:t>
            </a:r>
            <a:endParaRPr lang="en-IN" dirty="0"/>
          </a:p>
        </p:txBody>
      </p:sp>
      <p:sp>
        <p:nvSpPr>
          <p:cNvPr id="3" name="Content Placeholder 2">
            <a:extLst>
              <a:ext uri="{FF2B5EF4-FFF2-40B4-BE49-F238E27FC236}">
                <a16:creationId xmlns="" xmlns:a16="http://schemas.microsoft.com/office/drawing/2014/main" id="{2A9D8B82-EF0A-4F62-5BAA-42015502FEBD}"/>
              </a:ext>
            </a:extLst>
          </p:cNvPr>
          <p:cNvSpPr>
            <a:spLocks noGrp="1"/>
          </p:cNvSpPr>
          <p:nvPr>
            <p:ph idx="1"/>
          </p:nvPr>
        </p:nvSpPr>
        <p:spPr/>
        <p:txBody>
          <a:bodyPr/>
          <a:lstStyle/>
          <a:p>
            <a:pPr marL="0" indent="0">
              <a:buNone/>
            </a:pPr>
            <a:r>
              <a:rPr lang="en-US" dirty="0"/>
              <a:t>The Vedic texts are structured into distinct divisions, each serving specific purposes and audiences</a:t>
            </a:r>
          </a:p>
          <a:p>
            <a:pPr marL="571500" indent="-571500">
              <a:buFont typeface="+mj-lt"/>
              <a:buAutoNum type="romanLcPeriod"/>
            </a:pPr>
            <a:r>
              <a:rPr lang="en-US" b="1" dirty="0">
                <a:solidFill>
                  <a:srgbClr val="C00000"/>
                </a:solidFill>
              </a:rPr>
              <a:t>Samhita (Mantras): </a:t>
            </a:r>
            <a:r>
              <a:rPr lang="en-US" dirty="0">
                <a:solidFill>
                  <a:srgbClr val="FF0000"/>
                </a:solidFill>
              </a:rPr>
              <a:t>Hymns dedicated to devatas</a:t>
            </a:r>
            <a:r>
              <a:rPr lang="en-US" dirty="0"/>
              <a:t>, offering praise and invocation.</a:t>
            </a:r>
          </a:p>
          <a:p>
            <a:pPr marL="571500" indent="-571500">
              <a:buFont typeface="+mj-lt"/>
              <a:buAutoNum type="romanLcPeriod"/>
            </a:pPr>
            <a:r>
              <a:rPr lang="en-US" b="1" dirty="0">
                <a:solidFill>
                  <a:srgbClr val="C00000"/>
                </a:solidFill>
              </a:rPr>
              <a:t>Brahmanas:</a:t>
            </a:r>
            <a:r>
              <a:rPr lang="en-US" dirty="0"/>
              <a:t> Detailed instructions and guidelines for </a:t>
            </a:r>
            <a:r>
              <a:rPr lang="en-US" dirty="0">
                <a:solidFill>
                  <a:srgbClr val="FF0000"/>
                </a:solidFill>
              </a:rPr>
              <a:t>conducting yajna rituals</a:t>
            </a:r>
            <a:r>
              <a:rPr lang="en-US" dirty="0"/>
              <a:t>.</a:t>
            </a:r>
          </a:p>
          <a:p>
            <a:pPr marL="571500" indent="-571500">
              <a:buFont typeface="+mj-lt"/>
              <a:buAutoNum type="romanLcPeriod"/>
            </a:pPr>
            <a:r>
              <a:rPr lang="en-US" b="1" dirty="0" err="1">
                <a:solidFill>
                  <a:srgbClr val="C00000"/>
                </a:solidFill>
              </a:rPr>
              <a:t>Aranyakas</a:t>
            </a:r>
            <a:r>
              <a:rPr lang="en-US" b="1" dirty="0">
                <a:solidFill>
                  <a:srgbClr val="C00000"/>
                </a:solidFill>
              </a:rPr>
              <a:t>:</a:t>
            </a:r>
            <a:r>
              <a:rPr lang="en-US" dirty="0"/>
              <a:t> Encouraging deep contemplation on human nature, the universe, and our relationship with the divine.</a:t>
            </a:r>
          </a:p>
          <a:p>
            <a:pPr marL="571500" indent="-571500">
              <a:buFont typeface="+mj-lt"/>
              <a:buAutoNum type="romanLcPeriod"/>
            </a:pPr>
            <a:r>
              <a:rPr lang="en-US" b="1" dirty="0">
                <a:solidFill>
                  <a:srgbClr val="C00000"/>
                </a:solidFill>
              </a:rPr>
              <a:t>Upanishads:</a:t>
            </a:r>
            <a:r>
              <a:rPr lang="en-US" dirty="0"/>
              <a:t> Philosophical </a:t>
            </a:r>
            <a:r>
              <a:rPr lang="en-US" dirty="0" smtClean="0"/>
              <a:t>treatises (</a:t>
            </a:r>
            <a:r>
              <a:rPr lang="gu-IN" dirty="0" smtClean="0"/>
              <a:t>ગ્રંથો</a:t>
            </a:r>
            <a:r>
              <a:rPr lang="en-US" dirty="0" smtClean="0"/>
              <a:t>) </a:t>
            </a:r>
            <a:r>
              <a:rPr lang="en-US" dirty="0"/>
              <a:t>exploring the nature of reality, consciousness, and spirituality.</a:t>
            </a:r>
          </a:p>
          <a:p>
            <a:pPr marL="0" indent="0">
              <a:buNone/>
            </a:pPr>
            <a:r>
              <a:rPr lang="en-US" dirty="0" smtClean="0"/>
              <a:t>Sage(</a:t>
            </a:r>
            <a:r>
              <a:rPr lang="gu-IN" dirty="0" smtClean="0"/>
              <a:t>ઋષિ</a:t>
            </a:r>
            <a:r>
              <a:rPr lang="en-US" dirty="0" smtClean="0"/>
              <a:t>) </a:t>
            </a:r>
            <a:r>
              <a:rPr lang="en-US" dirty="0"/>
              <a:t>Vyasa categorized each Veda based on content, audience, and objectives, creating a structured hierarchy that remains foundational to Vedic knowledge.</a:t>
            </a:r>
            <a:endParaRPr lang="en-IN" dirty="0"/>
          </a:p>
        </p:txBody>
      </p:sp>
    </p:spTree>
    <p:extLst>
      <p:ext uri="{BB962C8B-B14F-4D97-AF65-F5344CB8AC3E}">
        <p14:creationId xmlns:p14="http://schemas.microsoft.com/office/powerpoint/2010/main" val="269339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276E56D-6F03-3226-3BBC-350FC41E4D54}"/>
              </a:ext>
            </a:extLst>
          </p:cNvPr>
          <p:cNvSpPr>
            <a:spLocks noGrp="1"/>
          </p:cNvSpPr>
          <p:nvPr>
            <p:ph idx="1"/>
          </p:nvPr>
        </p:nvSpPr>
        <p:spPr/>
        <p:txBody>
          <a:bodyPr/>
          <a:lstStyle/>
          <a:p>
            <a:pPr marL="0" indent="0">
              <a:buNone/>
            </a:pPr>
            <a:r>
              <a:rPr lang="en-US" b="1" dirty="0">
                <a:solidFill>
                  <a:srgbClr val="C00000"/>
                </a:solidFill>
              </a:rPr>
              <a:t>Samhitas</a:t>
            </a:r>
          </a:p>
          <a:p>
            <a:r>
              <a:rPr lang="en-US" dirty="0"/>
              <a:t>The Samhitas are the first part of each of the Vedic texts. </a:t>
            </a:r>
          </a:p>
          <a:p>
            <a:r>
              <a:rPr lang="en-US" dirty="0"/>
              <a:t>It constitutes </a:t>
            </a:r>
            <a:r>
              <a:rPr lang="en-US" b="1" dirty="0">
                <a:solidFill>
                  <a:srgbClr val="C00000"/>
                </a:solidFill>
              </a:rPr>
              <a:t>mantras or hymns </a:t>
            </a:r>
            <a:r>
              <a:rPr lang="en-US" dirty="0"/>
              <a:t>dedicated to deities and the natural world. </a:t>
            </a:r>
          </a:p>
          <a:p>
            <a:r>
              <a:rPr lang="en-US" dirty="0"/>
              <a:t>Comprises a significant number of mantras presented </a:t>
            </a:r>
            <a:r>
              <a:rPr lang="en-US" b="1" dirty="0">
                <a:solidFill>
                  <a:srgbClr val="C00000"/>
                </a:solidFill>
              </a:rPr>
              <a:t>in metrical form</a:t>
            </a:r>
            <a:r>
              <a:rPr lang="en-US" dirty="0"/>
              <a:t>.</a:t>
            </a:r>
          </a:p>
          <a:p>
            <a:r>
              <a:rPr lang="en-US" dirty="0"/>
              <a:t>For instance, the </a:t>
            </a:r>
            <a:r>
              <a:rPr lang="en-US" b="1" dirty="0">
                <a:solidFill>
                  <a:srgbClr val="C00000"/>
                </a:solidFill>
              </a:rPr>
              <a:t>Rigveda-Samhita contains 10,552 mantras</a:t>
            </a:r>
            <a:r>
              <a:rPr lang="en-US" dirty="0"/>
              <a:t>.</a:t>
            </a:r>
          </a:p>
          <a:p>
            <a:r>
              <a:rPr lang="en-US" dirty="0"/>
              <a:t>Each mantra identifies the </a:t>
            </a:r>
            <a:r>
              <a:rPr lang="en-US" b="1" dirty="0">
                <a:solidFill>
                  <a:srgbClr val="C00000"/>
                </a:solidFill>
              </a:rPr>
              <a:t>rishi</a:t>
            </a:r>
            <a:r>
              <a:rPr lang="en-US" dirty="0"/>
              <a:t> (seer) who discovered it, the </a:t>
            </a:r>
            <a:r>
              <a:rPr lang="en-US" b="1" dirty="0">
                <a:solidFill>
                  <a:srgbClr val="C00000"/>
                </a:solidFill>
              </a:rPr>
              <a:t>devata</a:t>
            </a:r>
            <a:r>
              <a:rPr lang="en-US" dirty="0"/>
              <a:t> (deity) it addresses, and the </a:t>
            </a:r>
            <a:r>
              <a:rPr lang="en-US" b="1" dirty="0">
                <a:solidFill>
                  <a:srgbClr val="C00000"/>
                </a:solidFill>
              </a:rPr>
              <a:t>meter</a:t>
            </a:r>
            <a:r>
              <a:rPr lang="en-US" dirty="0"/>
              <a:t> used in its composition.</a:t>
            </a:r>
          </a:p>
          <a:p>
            <a:r>
              <a:rPr lang="en-US" dirty="0"/>
              <a:t>Prominent devatas addressed include </a:t>
            </a:r>
            <a:r>
              <a:rPr lang="en-US" b="1" dirty="0">
                <a:solidFill>
                  <a:srgbClr val="C00000"/>
                </a:solidFill>
              </a:rPr>
              <a:t>Indra, Agni, Varuna, and Mitra</a:t>
            </a:r>
            <a:r>
              <a:rPr lang="en-US" dirty="0"/>
              <a:t>, </a:t>
            </a:r>
            <a:r>
              <a:rPr lang="en-US" i="1" dirty="0"/>
              <a:t>with Indra and Agni receiving the highest number of hymns.</a:t>
            </a:r>
          </a:p>
          <a:p>
            <a:r>
              <a:rPr lang="en-US" dirty="0"/>
              <a:t>Notably, there were </a:t>
            </a:r>
            <a:r>
              <a:rPr lang="en-US" b="1" dirty="0">
                <a:solidFill>
                  <a:srgbClr val="C00000"/>
                </a:solidFill>
              </a:rPr>
              <a:t>25 women</a:t>
            </a:r>
            <a:r>
              <a:rPr lang="en-US" dirty="0"/>
              <a:t> rishis who composed hymns in the Rigveda, contributing to its rich diversity.</a:t>
            </a:r>
            <a:endParaRPr lang="en-IN" dirty="0"/>
          </a:p>
        </p:txBody>
      </p:sp>
      <p:sp>
        <p:nvSpPr>
          <p:cNvPr id="3" name="Title 2">
            <a:extLst>
              <a:ext uri="{FF2B5EF4-FFF2-40B4-BE49-F238E27FC236}">
                <a16:creationId xmlns="" xmlns:a16="http://schemas.microsoft.com/office/drawing/2014/main" id="{DDBDA04D-2D81-74AC-F496-D4434692CB72}"/>
              </a:ext>
            </a:extLst>
          </p:cNvPr>
          <p:cNvSpPr>
            <a:spLocks noGrp="1"/>
          </p:cNvSpPr>
          <p:nvPr>
            <p:ph type="title"/>
          </p:nvPr>
        </p:nvSpPr>
        <p:spPr/>
        <p:txBody>
          <a:bodyPr/>
          <a:lstStyle/>
          <a:p>
            <a:r>
              <a:rPr lang="en-IN" dirty="0"/>
              <a:t>Organization of Each Veda</a:t>
            </a:r>
          </a:p>
        </p:txBody>
      </p:sp>
    </p:spTree>
    <p:extLst>
      <p:ext uri="{BB962C8B-B14F-4D97-AF65-F5344CB8AC3E}">
        <p14:creationId xmlns:p14="http://schemas.microsoft.com/office/powerpoint/2010/main" val="116372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Quad 5">
            <a:extLst>
              <a:ext uri="{FF2B5EF4-FFF2-40B4-BE49-F238E27FC236}">
                <a16:creationId xmlns="" xmlns:a16="http://schemas.microsoft.com/office/drawing/2014/main" id="{E58164E3-62BD-2DBE-66C8-01859F6437C7}"/>
              </a:ext>
            </a:extLst>
          </p:cNvPr>
          <p:cNvSpPr/>
          <p:nvPr/>
        </p:nvSpPr>
        <p:spPr>
          <a:xfrm>
            <a:off x="3021808" y="0"/>
            <a:ext cx="6593682" cy="6600828"/>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5">
              <a:tint val="40000"/>
              <a:hueOff val="0"/>
              <a:satOff val="0"/>
              <a:lumOff val="0"/>
              <a:alphaOff val="0"/>
            </a:schemeClr>
          </a:fillRef>
          <a:effectRef idx="2">
            <a:schemeClr val="accent5">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 xmlns:a16="http://schemas.microsoft.com/office/drawing/2014/main" id="{2E245954-97DB-18B9-558F-E4B02FA932A4}"/>
              </a:ext>
            </a:extLst>
          </p:cNvPr>
          <p:cNvSpPr/>
          <p:nvPr/>
        </p:nvSpPr>
        <p:spPr>
          <a:xfrm>
            <a:off x="3413569" y="391766"/>
            <a:ext cx="2674620" cy="2674620"/>
          </a:xfrm>
          <a:custGeom>
            <a:avLst/>
            <a:gdLst>
              <a:gd name="connsiteX0" fmla="*/ 0 w 2674620"/>
              <a:gd name="connsiteY0" fmla="*/ 445779 h 2674620"/>
              <a:gd name="connsiteX1" fmla="*/ 445779 w 2674620"/>
              <a:gd name="connsiteY1" fmla="*/ 0 h 2674620"/>
              <a:gd name="connsiteX2" fmla="*/ 2228841 w 2674620"/>
              <a:gd name="connsiteY2" fmla="*/ 0 h 2674620"/>
              <a:gd name="connsiteX3" fmla="*/ 2674620 w 2674620"/>
              <a:gd name="connsiteY3" fmla="*/ 445779 h 2674620"/>
              <a:gd name="connsiteX4" fmla="*/ 2674620 w 2674620"/>
              <a:gd name="connsiteY4" fmla="*/ 2228841 h 2674620"/>
              <a:gd name="connsiteX5" fmla="*/ 2228841 w 2674620"/>
              <a:gd name="connsiteY5" fmla="*/ 2674620 h 2674620"/>
              <a:gd name="connsiteX6" fmla="*/ 445779 w 2674620"/>
              <a:gd name="connsiteY6" fmla="*/ 2674620 h 2674620"/>
              <a:gd name="connsiteX7" fmla="*/ 0 w 2674620"/>
              <a:gd name="connsiteY7" fmla="*/ 2228841 h 2674620"/>
              <a:gd name="connsiteX8" fmla="*/ 0 w 2674620"/>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4620" h="2674620">
                <a:moveTo>
                  <a:pt x="0" y="445779"/>
                </a:moveTo>
                <a:cubicBezTo>
                  <a:pt x="0" y="199582"/>
                  <a:pt x="199582" y="0"/>
                  <a:pt x="445779" y="0"/>
                </a:cubicBezTo>
                <a:lnTo>
                  <a:pt x="2228841" y="0"/>
                </a:lnTo>
                <a:cubicBezTo>
                  <a:pt x="2475038" y="0"/>
                  <a:pt x="2674620" y="199582"/>
                  <a:pt x="2674620" y="445779"/>
                </a:cubicBezTo>
                <a:lnTo>
                  <a:pt x="2674620" y="2228841"/>
                </a:lnTo>
                <a:cubicBezTo>
                  <a:pt x="2674620" y="2475038"/>
                  <a:pt x="2475038" y="2674620"/>
                  <a:pt x="2228841" y="2674620"/>
                </a:cubicBezTo>
                <a:lnTo>
                  <a:pt x="445779" y="2674620"/>
                </a:lnTo>
                <a:cubicBezTo>
                  <a:pt x="199582" y="2674620"/>
                  <a:pt x="0" y="2475038"/>
                  <a:pt x="0" y="2228841"/>
                </a:cubicBezTo>
                <a:lnTo>
                  <a:pt x="0" y="445779"/>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206764" tIns="206764" rIns="206764" bIns="206764" numCol="1" spcCol="1270" anchor="ctr" anchorCtr="0">
            <a:noAutofit/>
          </a:bodyPr>
          <a:lstStyle/>
          <a:p>
            <a:pPr marL="0" lvl="0" indent="0" algn="ctr" defTabSz="889000">
              <a:lnSpc>
                <a:spcPct val="90000"/>
              </a:lnSpc>
              <a:spcBef>
                <a:spcPct val="0"/>
              </a:spcBef>
              <a:spcAft>
                <a:spcPct val="35000"/>
              </a:spcAft>
              <a:buNone/>
            </a:pPr>
            <a:r>
              <a:rPr lang="en-US" sz="2000" kern="1200" dirty="0"/>
              <a:t>3000 BCE: The Aryans - nomadic northerners from central Asia - possibly begin to migrate into the Indus Valley in an early phase of migration.</a:t>
            </a:r>
            <a:endParaRPr lang="en-IN" sz="2000" kern="1200" dirty="0"/>
          </a:p>
        </p:txBody>
      </p:sp>
      <p:sp>
        <p:nvSpPr>
          <p:cNvPr id="8" name="Freeform: Shape 7">
            <a:extLst>
              <a:ext uri="{FF2B5EF4-FFF2-40B4-BE49-F238E27FC236}">
                <a16:creationId xmlns="" xmlns:a16="http://schemas.microsoft.com/office/drawing/2014/main" id="{8E551508-43E1-DA05-5EFF-B09327C7FE2F}"/>
              </a:ext>
            </a:extLst>
          </p:cNvPr>
          <p:cNvSpPr/>
          <p:nvPr/>
        </p:nvSpPr>
        <p:spPr>
          <a:xfrm>
            <a:off x="6556248" y="377478"/>
            <a:ext cx="2674620" cy="2674620"/>
          </a:xfrm>
          <a:custGeom>
            <a:avLst/>
            <a:gdLst>
              <a:gd name="connsiteX0" fmla="*/ 0 w 2674620"/>
              <a:gd name="connsiteY0" fmla="*/ 445779 h 2674620"/>
              <a:gd name="connsiteX1" fmla="*/ 445779 w 2674620"/>
              <a:gd name="connsiteY1" fmla="*/ 0 h 2674620"/>
              <a:gd name="connsiteX2" fmla="*/ 2228841 w 2674620"/>
              <a:gd name="connsiteY2" fmla="*/ 0 h 2674620"/>
              <a:gd name="connsiteX3" fmla="*/ 2674620 w 2674620"/>
              <a:gd name="connsiteY3" fmla="*/ 445779 h 2674620"/>
              <a:gd name="connsiteX4" fmla="*/ 2674620 w 2674620"/>
              <a:gd name="connsiteY4" fmla="*/ 2228841 h 2674620"/>
              <a:gd name="connsiteX5" fmla="*/ 2228841 w 2674620"/>
              <a:gd name="connsiteY5" fmla="*/ 2674620 h 2674620"/>
              <a:gd name="connsiteX6" fmla="*/ 445779 w 2674620"/>
              <a:gd name="connsiteY6" fmla="*/ 2674620 h 2674620"/>
              <a:gd name="connsiteX7" fmla="*/ 0 w 2674620"/>
              <a:gd name="connsiteY7" fmla="*/ 2228841 h 2674620"/>
              <a:gd name="connsiteX8" fmla="*/ 0 w 2674620"/>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4620" h="2674620">
                <a:moveTo>
                  <a:pt x="0" y="445779"/>
                </a:moveTo>
                <a:cubicBezTo>
                  <a:pt x="0" y="199582"/>
                  <a:pt x="199582" y="0"/>
                  <a:pt x="445779" y="0"/>
                </a:cubicBezTo>
                <a:lnTo>
                  <a:pt x="2228841" y="0"/>
                </a:lnTo>
                <a:cubicBezTo>
                  <a:pt x="2475038" y="0"/>
                  <a:pt x="2674620" y="199582"/>
                  <a:pt x="2674620" y="445779"/>
                </a:cubicBezTo>
                <a:lnTo>
                  <a:pt x="2674620" y="2228841"/>
                </a:lnTo>
                <a:cubicBezTo>
                  <a:pt x="2674620" y="2475038"/>
                  <a:pt x="2475038" y="2674620"/>
                  <a:pt x="2228841" y="2674620"/>
                </a:cubicBezTo>
                <a:lnTo>
                  <a:pt x="445779" y="2674620"/>
                </a:lnTo>
                <a:cubicBezTo>
                  <a:pt x="199582" y="2674620"/>
                  <a:pt x="0" y="2475038"/>
                  <a:pt x="0" y="2228841"/>
                </a:cubicBezTo>
                <a:lnTo>
                  <a:pt x="0" y="445779"/>
                </a:lnTo>
                <a:close/>
              </a:path>
            </a:pathLst>
          </a:custGeom>
        </p:spPr>
        <p:style>
          <a:lnRef idx="0">
            <a:schemeClr val="lt1">
              <a:hueOff val="0"/>
              <a:satOff val="0"/>
              <a:lumOff val="0"/>
              <a:alphaOff val="0"/>
            </a:schemeClr>
          </a:lnRef>
          <a:fillRef idx="3">
            <a:schemeClr val="accent5">
              <a:hueOff val="-682485"/>
              <a:satOff val="-13775"/>
              <a:lumOff val="-1045"/>
              <a:alphaOff val="0"/>
            </a:schemeClr>
          </a:fillRef>
          <a:effectRef idx="3">
            <a:schemeClr val="accent5">
              <a:hueOff val="-682485"/>
              <a:satOff val="-13775"/>
              <a:lumOff val="-1045"/>
              <a:alphaOff val="0"/>
            </a:schemeClr>
          </a:effectRef>
          <a:fontRef idx="minor">
            <a:schemeClr val="lt1"/>
          </a:fontRef>
        </p:style>
        <p:txBody>
          <a:bodyPr spcFirstLastPara="0" vert="horz" wrap="square" lIns="206764" tIns="206764" rIns="206764" bIns="206764" numCol="1" spcCol="1270" anchor="ctr" anchorCtr="0">
            <a:noAutofit/>
          </a:bodyPr>
          <a:lstStyle/>
          <a:p>
            <a:pPr marL="0" lvl="0" indent="0" algn="ctr" defTabSz="889000">
              <a:lnSpc>
                <a:spcPct val="90000"/>
              </a:lnSpc>
              <a:spcBef>
                <a:spcPct val="0"/>
              </a:spcBef>
              <a:spcAft>
                <a:spcPct val="35000"/>
              </a:spcAft>
              <a:buNone/>
            </a:pPr>
            <a:r>
              <a:rPr lang="en-US" sz="2000" kern="1200" dirty="0"/>
              <a:t>1500 BCE - 1100 BCE: The Rig Veda written, mentioning the god </a:t>
            </a:r>
            <a:r>
              <a:rPr lang="en-US" sz="2000" kern="1200" dirty="0" err="1"/>
              <a:t>Rudra</a:t>
            </a:r>
            <a:r>
              <a:rPr lang="en-US" sz="2000" kern="1200" dirty="0"/>
              <a:t> (Shiva) and goddess Tara (among others) for the first time.</a:t>
            </a:r>
            <a:endParaRPr lang="en-IN" sz="2000" kern="1200" dirty="0"/>
          </a:p>
        </p:txBody>
      </p:sp>
      <p:sp>
        <p:nvSpPr>
          <p:cNvPr id="9" name="Freeform: Shape 8">
            <a:extLst>
              <a:ext uri="{FF2B5EF4-FFF2-40B4-BE49-F238E27FC236}">
                <a16:creationId xmlns="" xmlns:a16="http://schemas.microsoft.com/office/drawing/2014/main" id="{94E63CB7-832D-7F6B-4AB3-3B53F8E50E62}"/>
              </a:ext>
            </a:extLst>
          </p:cNvPr>
          <p:cNvSpPr/>
          <p:nvPr/>
        </p:nvSpPr>
        <p:spPr>
          <a:xfrm>
            <a:off x="3413569" y="3491581"/>
            <a:ext cx="2674620" cy="2674620"/>
          </a:xfrm>
          <a:custGeom>
            <a:avLst/>
            <a:gdLst>
              <a:gd name="connsiteX0" fmla="*/ 0 w 2674620"/>
              <a:gd name="connsiteY0" fmla="*/ 445779 h 2674620"/>
              <a:gd name="connsiteX1" fmla="*/ 445779 w 2674620"/>
              <a:gd name="connsiteY1" fmla="*/ 0 h 2674620"/>
              <a:gd name="connsiteX2" fmla="*/ 2228841 w 2674620"/>
              <a:gd name="connsiteY2" fmla="*/ 0 h 2674620"/>
              <a:gd name="connsiteX3" fmla="*/ 2674620 w 2674620"/>
              <a:gd name="connsiteY3" fmla="*/ 445779 h 2674620"/>
              <a:gd name="connsiteX4" fmla="*/ 2674620 w 2674620"/>
              <a:gd name="connsiteY4" fmla="*/ 2228841 h 2674620"/>
              <a:gd name="connsiteX5" fmla="*/ 2228841 w 2674620"/>
              <a:gd name="connsiteY5" fmla="*/ 2674620 h 2674620"/>
              <a:gd name="connsiteX6" fmla="*/ 445779 w 2674620"/>
              <a:gd name="connsiteY6" fmla="*/ 2674620 h 2674620"/>
              <a:gd name="connsiteX7" fmla="*/ 0 w 2674620"/>
              <a:gd name="connsiteY7" fmla="*/ 2228841 h 2674620"/>
              <a:gd name="connsiteX8" fmla="*/ 0 w 2674620"/>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4620" h="2674620">
                <a:moveTo>
                  <a:pt x="0" y="445779"/>
                </a:moveTo>
                <a:cubicBezTo>
                  <a:pt x="0" y="199582"/>
                  <a:pt x="199582" y="0"/>
                  <a:pt x="445779" y="0"/>
                </a:cubicBezTo>
                <a:lnTo>
                  <a:pt x="2228841" y="0"/>
                </a:lnTo>
                <a:cubicBezTo>
                  <a:pt x="2475038" y="0"/>
                  <a:pt x="2674620" y="199582"/>
                  <a:pt x="2674620" y="445779"/>
                </a:cubicBezTo>
                <a:lnTo>
                  <a:pt x="2674620" y="2228841"/>
                </a:lnTo>
                <a:cubicBezTo>
                  <a:pt x="2674620" y="2475038"/>
                  <a:pt x="2475038" y="2674620"/>
                  <a:pt x="2228841" y="2674620"/>
                </a:cubicBezTo>
                <a:lnTo>
                  <a:pt x="445779" y="2674620"/>
                </a:lnTo>
                <a:cubicBezTo>
                  <a:pt x="199582" y="2674620"/>
                  <a:pt x="0" y="2475038"/>
                  <a:pt x="0" y="2228841"/>
                </a:cubicBezTo>
                <a:lnTo>
                  <a:pt x="0" y="445779"/>
                </a:lnTo>
                <a:close/>
              </a:path>
            </a:pathLst>
          </a:custGeom>
        </p:spPr>
        <p:style>
          <a:lnRef idx="0">
            <a:schemeClr val="lt1">
              <a:hueOff val="0"/>
              <a:satOff val="0"/>
              <a:lumOff val="0"/>
              <a:alphaOff val="0"/>
            </a:schemeClr>
          </a:lnRef>
          <a:fillRef idx="3">
            <a:schemeClr val="accent5">
              <a:hueOff val="-1364971"/>
              <a:satOff val="-27549"/>
              <a:lumOff val="-2091"/>
              <a:alphaOff val="0"/>
            </a:schemeClr>
          </a:fillRef>
          <a:effectRef idx="3">
            <a:schemeClr val="accent5">
              <a:hueOff val="-1364971"/>
              <a:satOff val="-27549"/>
              <a:lumOff val="-2091"/>
              <a:alphaOff val="0"/>
            </a:schemeClr>
          </a:effectRef>
          <a:fontRef idx="minor">
            <a:schemeClr val="lt1"/>
          </a:fontRef>
        </p:style>
        <p:txBody>
          <a:bodyPr spcFirstLastPara="0" vert="horz" wrap="square" lIns="206764" tIns="206764" rIns="206764" bIns="206764" numCol="1" spcCol="1270" anchor="ctr" anchorCtr="0">
            <a:noAutofit/>
          </a:bodyPr>
          <a:lstStyle/>
          <a:p>
            <a:pPr marL="0" lvl="0" indent="0" algn="ctr" defTabSz="889000">
              <a:lnSpc>
                <a:spcPct val="90000"/>
              </a:lnSpc>
              <a:spcBef>
                <a:spcPct val="0"/>
              </a:spcBef>
              <a:spcAft>
                <a:spcPct val="35000"/>
              </a:spcAft>
              <a:buNone/>
            </a:pPr>
            <a:r>
              <a:rPr lang="en-US" sz="2000" kern="1200" dirty="0"/>
              <a:t>1500 BCE - 500 BCE: The Vedic Period in India after a greater migration of the Indo-Aryans from Central Asia</a:t>
            </a:r>
            <a:endParaRPr lang="en-IN" sz="2000" kern="1200" dirty="0"/>
          </a:p>
        </p:txBody>
      </p:sp>
      <p:sp>
        <p:nvSpPr>
          <p:cNvPr id="10" name="Freeform: Shape 9">
            <a:extLst>
              <a:ext uri="{FF2B5EF4-FFF2-40B4-BE49-F238E27FC236}">
                <a16:creationId xmlns="" xmlns:a16="http://schemas.microsoft.com/office/drawing/2014/main" id="{881EF83C-E2F8-E18B-EE6E-C4B47CA2388B}"/>
              </a:ext>
            </a:extLst>
          </p:cNvPr>
          <p:cNvSpPr/>
          <p:nvPr/>
        </p:nvSpPr>
        <p:spPr>
          <a:xfrm>
            <a:off x="6556248" y="3491581"/>
            <a:ext cx="2674620" cy="2674620"/>
          </a:xfrm>
          <a:custGeom>
            <a:avLst/>
            <a:gdLst>
              <a:gd name="connsiteX0" fmla="*/ 0 w 2674620"/>
              <a:gd name="connsiteY0" fmla="*/ 445779 h 2674620"/>
              <a:gd name="connsiteX1" fmla="*/ 445779 w 2674620"/>
              <a:gd name="connsiteY1" fmla="*/ 0 h 2674620"/>
              <a:gd name="connsiteX2" fmla="*/ 2228841 w 2674620"/>
              <a:gd name="connsiteY2" fmla="*/ 0 h 2674620"/>
              <a:gd name="connsiteX3" fmla="*/ 2674620 w 2674620"/>
              <a:gd name="connsiteY3" fmla="*/ 445779 h 2674620"/>
              <a:gd name="connsiteX4" fmla="*/ 2674620 w 2674620"/>
              <a:gd name="connsiteY4" fmla="*/ 2228841 h 2674620"/>
              <a:gd name="connsiteX5" fmla="*/ 2228841 w 2674620"/>
              <a:gd name="connsiteY5" fmla="*/ 2674620 h 2674620"/>
              <a:gd name="connsiteX6" fmla="*/ 445779 w 2674620"/>
              <a:gd name="connsiteY6" fmla="*/ 2674620 h 2674620"/>
              <a:gd name="connsiteX7" fmla="*/ 0 w 2674620"/>
              <a:gd name="connsiteY7" fmla="*/ 2228841 h 2674620"/>
              <a:gd name="connsiteX8" fmla="*/ 0 w 2674620"/>
              <a:gd name="connsiteY8" fmla="*/ 445779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4620" h="2674620">
                <a:moveTo>
                  <a:pt x="0" y="445779"/>
                </a:moveTo>
                <a:cubicBezTo>
                  <a:pt x="0" y="199582"/>
                  <a:pt x="199582" y="0"/>
                  <a:pt x="445779" y="0"/>
                </a:cubicBezTo>
                <a:lnTo>
                  <a:pt x="2228841" y="0"/>
                </a:lnTo>
                <a:cubicBezTo>
                  <a:pt x="2475038" y="0"/>
                  <a:pt x="2674620" y="199582"/>
                  <a:pt x="2674620" y="445779"/>
                </a:cubicBezTo>
                <a:lnTo>
                  <a:pt x="2674620" y="2228841"/>
                </a:lnTo>
                <a:cubicBezTo>
                  <a:pt x="2674620" y="2475038"/>
                  <a:pt x="2475038" y="2674620"/>
                  <a:pt x="2228841" y="2674620"/>
                </a:cubicBezTo>
                <a:lnTo>
                  <a:pt x="445779" y="2674620"/>
                </a:lnTo>
                <a:cubicBezTo>
                  <a:pt x="199582" y="2674620"/>
                  <a:pt x="0" y="2475038"/>
                  <a:pt x="0" y="2228841"/>
                </a:cubicBezTo>
                <a:lnTo>
                  <a:pt x="0" y="445779"/>
                </a:lnTo>
                <a:close/>
              </a:path>
            </a:pathLst>
          </a:custGeom>
        </p:spPr>
        <p:style>
          <a:lnRef idx="0">
            <a:schemeClr val="lt1">
              <a:hueOff val="0"/>
              <a:satOff val="0"/>
              <a:lumOff val="0"/>
              <a:alphaOff val="0"/>
            </a:schemeClr>
          </a:lnRef>
          <a:fillRef idx="3">
            <a:schemeClr val="accent5">
              <a:hueOff val="-2047456"/>
              <a:satOff val="-41324"/>
              <a:lumOff val="-3136"/>
              <a:alphaOff val="0"/>
            </a:schemeClr>
          </a:fillRef>
          <a:effectRef idx="3">
            <a:schemeClr val="accent5">
              <a:hueOff val="-2047456"/>
              <a:satOff val="-41324"/>
              <a:lumOff val="-3136"/>
              <a:alphaOff val="0"/>
            </a:schemeClr>
          </a:effectRef>
          <a:fontRef idx="minor">
            <a:schemeClr val="lt1"/>
          </a:fontRef>
        </p:style>
        <p:txBody>
          <a:bodyPr spcFirstLastPara="0" vert="horz" wrap="square" lIns="206764" tIns="206764" rIns="206764" bIns="206764" numCol="1" spcCol="1270" anchor="ctr" anchorCtr="0">
            <a:noAutofit/>
          </a:bodyPr>
          <a:lstStyle/>
          <a:p>
            <a:pPr marL="0" lvl="0" indent="0" algn="ctr" defTabSz="889000">
              <a:lnSpc>
                <a:spcPct val="90000"/>
              </a:lnSpc>
              <a:spcBef>
                <a:spcPct val="0"/>
              </a:spcBef>
              <a:spcAft>
                <a:spcPct val="35000"/>
              </a:spcAft>
              <a:buNone/>
            </a:pPr>
            <a:r>
              <a:rPr lang="en-US" sz="2000" kern="1200"/>
              <a:t>1500 BCE - 500 BCE: Indian scholars of the so-called Vedic Period commit the Vedas to written form; basic tenets of Hinduism are established.</a:t>
            </a:r>
            <a:endParaRPr lang="en-IN" sz="2000" kern="1200" dirty="0"/>
          </a:p>
        </p:txBody>
      </p:sp>
    </p:spTree>
    <p:extLst>
      <p:ext uri="{BB962C8B-B14F-4D97-AF65-F5344CB8AC3E}">
        <p14:creationId xmlns:p14="http://schemas.microsoft.com/office/powerpoint/2010/main" val="400737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276E56D-6F03-3226-3BBC-350FC41E4D54}"/>
              </a:ext>
            </a:extLst>
          </p:cNvPr>
          <p:cNvSpPr>
            <a:spLocks noGrp="1"/>
          </p:cNvSpPr>
          <p:nvPr>
            <p:ph idx="1"/>
          </p:nvPr>
        </p:nvSpPr>
        <p:spPr/>
        <p:txBody>
          <a:bodyPr/>
          <a:lstStyle/>
          <a:p>
            <a:pPr marL="0" indent="0">
              <a:buNone/>
            </a:pPr>
            <a:r>
              <a:rPr lang="en-US" b="1" dirty="0">
                <a:solidFill>
                  <a:srgbClr val="C00000"/>
                </a:solidFill>
              </a:rPr>
              <a:t>Brahmanas</a:t>
            </a:r>
          </a:p>
          <a:p>
            <a:r>
              <a:rPr lang="en-US" dirty="0"/>
              <a:t>The Brahmanas compose the second section of the Vedas. </a:t>
            </a:r>
          </a:p>
          <a:p>
            <a:r>
              <a:rPr lang="en-US" dirty="0"/>
              <a:t>They are </a:t>
            </a:r>
            <a:r>
              <a:rPr lang="en-US" b="1" dirty="0">
                <a:solidFill>
                  <a:srgbClr val="C00000"/>
                </a:solidFill>
              </a:rPr>
              <a:t>prose commentaries </a:t>
            </a:r>
            <a:r>
              <a:rPr lang="en-US" dirty="0"/>
              <a:t>that try to explain the significance of rituals and sacrifices mentioned in the Samhitas. </a:t>
            </a:r>
          </a:p>
          <a:p>
            <a:r>
              <a:rPr lang="en-US" dirty="0"/>
              <a:t>The mantras became more difficult to understand for younger generations as time passed. </a:t>
            </a:r>
          </a:p>
          <a:p>
            <a:r>
              <a:rPr lang="en-US" dirty="0"/>
              <a:t>Hence, it became necessary to provide a detailed explanation of the situation.</a:t>
            </a:r>
          </a:p>
          <a:p>
            <a:r>
              <a:rPr lang="en-US" dirty="0"/>
              <a:t>Consequently, the </a:t>
            </a:r>
            <a:r>
              <a:rPr lang="en-US" b="1" dirty="0">
                <a:solidFill>
                  <a:srgbClr val="C00000"/>
                </a:solidFill>
              </a:rPr>
              <a:t>Brahmanas’ are self-explanatory </a:t>
            </a:r>
            <a:r>
              <a:rPr lang="en-US" dirty="0"/>
              <a:t>in style. </a:t>
            </a:r>
            <a:endParaRPr lang="en-IN" dirty="0"/>
          </a:p>
        </p:txBody>
      </p:sp>
      <p:sp>
        <p:nvSpPr>
          <p:cNvPr id="3" name="Title 2">
            <a:extLst>
              <a:ext uri="{FF2B5EF4-FFF2-40B4-BE49-F238E27FC236}">
                <a16:creationId xmlns="" xmlns:a16="http://schemas.microsoft.com/office/drawing/2014/main" id="{DDBDA04D-2D81-74AC-F496-D4434692CB72}"/>
              </a:ext>
            </a:extLst>
          </p:cNvPr>
          <p:cNvSpPr>
            <a:spLocks noGrp="1"/>
          </p:cNvSpPr>
          <p:nvPr>
            <p:ph type="title"/>
          </p:nvPr>
        </p:nvSpPr>
        <p:spPr/>
        <p:txBody>
          <a:bodyPr/>
          <a:lstStyle/>
          <a:p>
            <a:r>
              <a:rPr lang="en-IN" dirty="0"/>
              <a:t>Organization of Each Veda</a:t>
            </a:r>
          </a:p>
        </p:txBody>
      </p:sp>
    </p:spTree>
    <p:extLst>
      <p:ext uri="{BB962C8B-B14F-4D97-AF65-F5344CB8AC3E}">
        <p14:creationId xmlns:p14="http://schemas.microsoft.com/office/powerpoint/2010/main" val="235965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8AB3ADB-D217-011F-F695-22A4B99222FA}"/>
              </a:ext>
            </a:extLst>
          </p:cNvPr>
          <p:cNvSpPr>
            <a:spLocks noGrp="1"/>
          </p:cNvSpPr>
          <p:nvPr>
            <p:ph idx="1"/>
          </p:nvPr>
        </p:nvSpPr>
        <p:spPr/>
        <p:txBody>
          <a:bodyPr/>
          <a:lstStyle/>
          <a:p>
            <a:r>
              <a:rPr lang="en-US" dirty="0"/>
              <a:t>The term </a:t>
            </a:r>
            <a:r>
              <a:rPr lang="en-US" b="1" dirty="0">
                <a:solidFill>
                  <a:srgbClr val="C00000"/>
                </a:solidFill>
              </a:rPr>
              <a:t>"Brahmana" </a:t>
            </a:r>
            <a:r>
              <a:rPr lang="en-US" dirty="0"/>
              <a:t>in Vedic context </a:t>
            </a:r>
            <a:r>
              <a:rPr lang="en-US" b="1" dirty="0">
                <a:solidFill>
                  <a:srgbClr val="C00000"/>
                </a:solidFill>
              </a:rPr>
              <a:t>refers to a collection of texts primarily focused on rituals and rites.</a:t>
            </a:r>
          </a:p>
          <a:p>
            <a:r>
              <a:rPr lang="en-US" dirty="0"/>
              <a:t>Brahmanas are extensive texts within each Veda, detailing rituals and their significance. They often include </a:t>
            </a:r>
            <a:r>
              <a:rPr lang="en-US" b="1" dirty="0">
                <a:solidFill>
                  <a:srgbClr val="C00000"/>
                </a:solidFill>
              </a:rPr>
              <a:t>commentaries and explanatory notes on the mantras from the Samhitas.</a:t>
            </a:r>
          </a:p>
          <a:p>
            <a:r>
              <a:rPr lang="en-US" dirty="0"/>
              <a:t>Examples</a:t>
            </a:r>
          </a:p>
          <a:p>
            <a:pPr lvl="1"/>
            <a:r>
              <a:rPr lang="en-US" b="1" dirty="0" err="1"/>
              <a:t>Aitareya</a:t>
            </a:r>
            <a:r>
              <a:rPr lang="en-US" b="1" dirty="0"/>
              <a:t> Brahmana: </a:t>
            </a:r>
            <a:r>
              <a:rPr lang="en-US" dirty="0"/>
              <a:t>Describes rituals such as Soma sacrifice and </a:t>
            </a:r>
            <a:r>
              <a:rPr lang="en-US" dirty="0" err="1"/>
              <a:t>Agnihotra</a:t>
            </a:r>
            <a:r>
              <a:rPr lang="en-US" dirty="0"/>
              <a:t>.</a:t>
            </a:r>
          </a:p>
          <a:p>
            <a:pPr lvl="1"/>
            <a:r>
              <a:rPr lang="en-US" b="1" dirty="0" err="1"/>
              <a:t>Kaushitaki</a:t>
            </a:r>
            <a:r>
              <a:rPr lang="en-US" b="1" dirty="0"/>
              <a:t> Brahmana: </a:t>
            </a:r>
            <a:r>
              <a:rPr lang="en-US" dirty="0"/>
              <a:t>Covers food sacrifices, full-moon rites, and seasonal ceremonies.</a:t>
            </a:r>
          </a:p>
          <a:p>
            <a:pPr lvl="1"/>
            <a:r>
              <a:rPr lang="en-US" b="1" dirty="0" err="1"/>
              <a:t>Satapatha</a:t>
            </a:r>
            <a:r>
              <a:rPr lang="en-US" b="1" dirty="0"/>
              <a:t> Brahmana: </a:t>
            </a:r>
            <a:r>
              <a:rPr lang="en-US" dirty="0"/>
              <a:t>Provides instructions on complex rituals like </a:t>
            </a:r>
            <a:r>
              <a:rPr lang="en-US" dirty="0" err="1"/>
              <a:t>Agnicayana</a:t>
            </a:r>
            <a:r>
              <a:rPr lang="en-US" dirty="0"/>
              <a:t> and Ashvamedha.</a:t>
            </a:r>
            <a:endParaRPr lang="en-IN" dirty="0"/>
          </a:p>
        </p:txBody>
      </p:sp>
      <p:sp>
        <p:nvSpPr>
          <p:cNvPr id="3" name="Title 2">
            <a:extLst>
              <a:ext uri="{FF2B5EF4-FFF2-40B4-BE49-F238E27FC236}">
                <a16:creationId xmlns="" xmlns:a16="http://schemas.microsoft.com/office/drawing/2014/main" id="{6DE4173C-95CC-6DF3-B8FF-4E12768E6F87}"/>
              </a:ext>
            </a:extLst>
          </p:cNvPr>
          <p:cNvSpPr>
            <a:spLocks noGrp="1"/>
          </p:cNvSpPr>
          <p:nvPr>
            <p:ph type="title"/>
          </p:nvPr>
        </p:nvSpPr>
        <p:spPr/>
        <p:txBody>
          <a:bodyPr/>
          <a:lstStyle/>
          <a:p>
            <a:r>
              <a:rPr lang="en-IN" dirty="0"/>
              <a:t>Organization of Each Veda</a:t>
            </a:r>
          </a:p>
        </p:txBody>
      </p:sp>
    </p:spTree>
    <p:extLst>
      <p:ext uri="{BB962C8B-B14F-4D97-AF65-F5344CB8AC3E}">
        <p14:creationId xmlns:p14="http://schemas.microsoft.com/office/powerpoint/2010/main" val="187028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8AB3ADB-D217-011F-F695-22A4B99222FA}"/>
              </a:ext>
            </a:extLst>
          </p:cNvPr>
          <p:cNvSpPr>
            <a:spLocks noGrp="1"/>
          </p:cNvSpPr>
          <p:nvPr>
            <p:ph idx="1"/>
          </p:nvPr>
        </p:nvSpPr>
        <p:spPr/>
        <p:txBody>
          <a:bodyPr/>
          <a:lstStyle/>
          <a:p>
            <a:r>
              <a:rPr lang="en-US" dirty="0"/>
              <a:t>Brahmanas </a:t>
            </a:r>
            <a:r>
              <a:rPr lang="en-US" b="1" dirty="0">
                <a:solidFill>
                  <a:srgbClr val="C00000"/>
                </a:solidFill>
              </a:rPr>
              <a:t>specify the reasons </a:t>
            </a:r>
            <a:r>
              <a:rPr lang="en-US" dirty="0"/>
              <a:t>for rituals, </a:t>
            </a:r>
            <a:r>
              <a:rPr lang="en-US" b="1" dirty="0">
                <a:solidFill>
                  <a:srgbClr val="C00000"/>
                </a:solidFill>
              </a:rPr>
              <a:t>prescribe the mantras</a:t>
            </a:r>
            <a:r>
              <a:rPr lang="en-US" dirty="0"/>
              <a:t> to be recited, and give detailed </a:t>
            </a:r>
            <a:r>
              <a:rPr lang="en-US" b="1" dirty="0">
                <a:solidFill>
                  <a:srgbClr val="C00000"/>
                </a:solidFill>
              </a:rPr>
              <a:t>instructions for ritual preparations</a:t>
            </a:r>
            <a:r>
              <a:rPr lang="en-US" dirty="0"/>
              <a:t>, such as building the ceremonial platform (Uttara-</a:t>
            </a:r>
            <a:r>
              <a:rPr lang="en-US" dirty="0" err="1"/>
              <a:t>vedi</a:t>
            </a:r>
            <a:r>
              <a:rPr lang="en-US" dirty="0"/>
              <a:t>).</a:t>
            </a:r>
          </a:p>
          <a:p>
            <a:r>
              <a:rPr lang="en-US" dirty="0"/>
              <a:t>They contain technical material that may not appeal to general readers but is crucial for understanding Vedic ritual practices and their symbolic meanings.</a:t>
            </a:r>
          </a:p>
          <a:p>
            <a:r>
              <a:rPr lang="en-US" b="1" dirty="0">
                <a:solidFill>
                  <a:srgbClr val="C00000"/>
                </a:solidFill>
              </a:rPr>
              <a:t>The Atharvaveda</a:t>
            </a:r>
            <a:r>
              <a:rPr lang="en-US" dirty="0"/>
              <a:t>, for example, includes the </a:t>
            </a:r>
            <a:r>
              <a:rPr lang="en-US" b="1" dirty="0">
                <a:solidFill>
                  <a:srgbClr val="C00000"/>
                </a:solidFill>
              </a:rPr>
              <a:t>largest collection of Brahmanas</a:t>
            </a:r>
            <a:r>
              <a:rPr lang="en-US" dirty="0"/>
              <a:t>, with significant texts like the </a:t>
            </a:r>
            <a:r>
              <a:rPr lang="en-US" dirty="0" err="1"/>
              <a:t>Pancavimsa</a:t>
            </a:r>
            <a:r>
              <a:rPr lang="en-US" dirty="0"/>
              <a:t> Brahmana detailing the conduct of important rituals like </a:t>
            </a:r>
            <a:r>
              <a:rPr lang="en-US" dirty="0" err="1"/>
              <a:t>Somayajna</a:t>
            </a:r>
            <a:r>
              <a:rPr lang="en-US" dirty="0"/>
              <a:t>.</a:t>
            </a:r>
          </a:p>
          <a:p>
            <a:r>
              <a:rPr lang="en-US" dirty="0"/>
              <a:t>Each Brahmana, such as the </a:t>
            </a:r>
            <a:r>
              <a:rPr lang="en-US" dirty="0" err="1"/>
              <a:t>Sadvimsha</a:t>
            </a:r>
            <a:r>
              <a:rPr lang="en-US" dirty="0"/>
              <a:t> Brahmana, addresses various topics including the origin of Agni and remedies for societal and natural challenges.</a:t>
            </a:r>
            <a:endParaRPr lang="en-IN" dirty="0"/>
          </a:p>
        </p:txBody>
      </p:sp>
      <p:sp>
        <p:nvSpPr>
          <p:cNvPr id="3" name="Title 2">
            <a:extLst>
              <a:ext uri="{FF2B5EF4-FFF2-40B4-BE49-F238E27FC236}">
                <a16:creationId xmlns="" xmlns:a16="http://schemas.microsoft.com/office/drawing/2014/main" id="{6DE4173C-95CC-6DF3-B8FF-4E12768E6F87}"/>
              </a:ext>
            </a:extLst>
          </p:cNvPr>
          <p:cNvSpPr>
            <a:spLocks noGrp="1"/>
          </p:cNvSpPr>
          <p:nvPr>
            <p:ph type="title"/>
          </p:nvPr>
        </p:nvSpPr>
        <p:spPr/>
        <p:txBody>
          <a:bodyPr/>
          <a:lstStyle/>
          <a:p>
            <a:r>
              <a:rPr lang="en-IN" dirty="0"/>
              <a:t>Organization of Each Veda</a:t>
            </a:r>
          </a:p>
        </p:txBody>
      </p:sp>
    </p:spTree>
    <p:extLst>
      <p:ext uri="{BB962C8B-B14F-4D97-AF65-F5344CB8AC3E}">
        <p14:creationId xmlns:p14="http://schemas.microsoft.com/office/powerpoint/2010/main" val="136514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276E56D-6F03-3226-3BBC-350FC41E4D54}"/>
              </a:ext>
            </a:extLst>
          </p:cNvPr>
          <p:cNvSpPr>
            <a:spLocks noGrp="1"/>
          </p:cNvSpPr>
          <p:nvPr>
            <p:ph idx="1"/>
          </p:nvPr>
        </p:nvSpPr>
        <p:spPr/>
        <p:txBody>
          <a:bodyPr/>
          <a:lstStyle/>
          <a:p>
            <a:pPr marL="0" indent="0">
              <a:buNone/>
            </a:pPr>
            <a:r>
              <a:rPr lang="en-US" b="1" dirty="0" err="1">
                <a:solidFill>
                  <a:srgbClr val="C00000"/>
                </a:solidFill>
              </a:rPr>
              <a:t>Aranyakas</a:t>
            </a:r>
            <a:endParaRPr lang="en-US" b="1" dirty="0">
              <a:solidFill>
                <a:srgbClr val="C00000"/>
              </a:solidFill>
            </a:endParaRPr>
          </a:p>
          <a:p>
            <a:r>
              <a:rPr lang="en-US" dirty="0"/>
              <a:t>The </a:t>
            </a:r>
            <a:r>
              <a:rPr lang="en-US" dirty="0" err="1"/>
              <a:t>Aranyakas</a:t>
            </a:r>
            <a:r>
              <a:rPr lang="en-US" dirty="0"/>
              <a:t> are the third section of the Vedas and </a:t>
            </a:r>
            <a:r>
              <a:rPr lang="en-US" b="1" dirty="0">
                <a:solidFill>
                  <a:srgbClr val="C00000"/>
                </a:solidFill>
              </a:rPr>
              <a:t>serve as a bridge between the ritualistic Brahmanas and the philosophical Upanishads</a:t>
            </a:r>
            <a:r>
              <a:rPr lang="en-US" dirty="0"/>
              <a:t>. </a:t>
            </a:r>
          </a:p>
          <a:p>
            <a:r>
              <a:rPr lang="en-US" dirty="0"/>
              <a:t>They were created by the ascetics, who migrated to the forests in search of spiritual fulfillment. </a:t>
            </a:r>
          </a:p>
          <a:p>
            <a:r>
              <a:rPr lang="en-US" dirty="0"/>
              <a:t>The lack of resources in the forests forced them to devise a new way to continue their sadhana, as they were unable to carry out the conventional yajnas or perform rituals. </a:t>
            </a:r>
          </a:p>
          <a:p>
            <a:r>
              <a:rPr lang="en-US" dirty="0"/>
              <a:t>That is when the </a:t>
            </a:r>
            <a:r>
              <a:rPr lang="en-US" dirty="0" err="1"/>
              <a:t>Aranyakas</a:t>
            </a:r>
            <a:r>
              <a:rPr lang="en-US" dirty="0"/>
              <a:t> were created to </a:t>
            </a:r>
            <a:r>
              <a:rPr lang="en-US" b="1" dirty="0">
                <a:solidFill>
                  <a:srgbClr val="C00000"/>
                </a:solidFill>
              </a:rPr>
              <a:t>serve as a guide to meditation</a:t>
            </a:r>
            <a:r>
              <a:rPr lang="en-US" dirty="0"/>
              <a:t>. </a:t>
            </a:r>
          </a:p>
          <a:p>
            <a:r>
              <a:rPr lang="en-US" dirty="0"/>
              <a:t>These texts do not place a high value on rituals and sacrifices, preferring to </a:t>
            </a:r>
            <a:r>
              <a:rPr lang="en-US" b="1" dirty="0">
                <a:solidFill>
                  <a:srgbClr val="C00000"/>
                </a:solidFill>
              </a:rPr>
              <a:t>focus on philosophy and meditation instead.</a:t>
            </a:r>
            <a:endParaRPr lang="en-IN" b="1" dirty="0">
              <a:solidFill>
                <a:srgbClr val="C00000"/>
              </a:solidFill>
            </a:endParaRPr>
          </a:p>
        </p:txBody>
      </p:sp>
      <p:sp>
        <p:nvSpPr>
          <p:cNvPr id="3" name="Title 2">
            <a:extLst>
              <a:ext uri="{FF2B5EF4-FFF2-40B4-BE49-F238E27FC236}">
                <a16:creationId xmlns="" xmlns:a16="http://schemas.microsoft.com/office/drawing/2014/main" id="{DDBDA04D-2D81-74AC-F496-D4434692CB72}"/>
              </a:ext>
            </a:extLst>
          </p:cNvPr>
          <p:cNvSpPr>
            <a:spLocks noGrp="1"/>
          </p:cNvSpPr>
          <p:nvPr>
            <p:ph type="title"/>
          </p:nvPr>
        </p:nvSpPr>
        <p:spPr/>
        <p:txBody>
          <a:bodyPr/>
          <a:lstStyle/>
          <a:p>
            <a:r>
              <a:rPr lang="en-IN" dirty="0"/>
              <a:t>Organization of Each Veda</a:t>
            </a:r>
          </a:p>
        </p:txBody>
      </p:sp>
    </p:spTree>
    <p:extLst>
      <p:ext uri="{BB962C8B-B14F-4D97-AF65-F5344CB8AC3E}">
        <p14:creationId xmlns:p14="http://schemas.microsoft.com/office/powerpoint/2010/main" val="362928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276E56D-6F03-3226-3BBC-350FC41E4D54}"/>
              </a:ext>
            </a:extLst>
          </p:cNvPr>
          <p:cNvSpPr>
            <a:spLocks noGrp="1"/>
          </p:cNvSpPr>
          <p:nvPr>
            <p:ph idx="1"/>
          </p:nvPr>
        </p:nvSpPr>
        <p:spPr/>
        <p:txBody>
          <a:bodyPr/>
          <a:lstStyle/>
          <a:p>
            <a:pPr marL="0" indent="0">
              <a:buNone/>
            </a:pPr>
            <a:r>
              <a:rPr lang="en-US" b="1" dirty="0">
                <a:solidFill>
                  <a:srgbClr val="C00000"/>
                </a:solidFill>
              </a:rPr>
              <a:t>Upanishads</a:t>
            </a:r>
          </a:p>
          <a:p>
            <a:r>
              <a:rPr lang="en-US" dirty="0"/>
              <a:t>Explores the relationship between the </a:t>
            </a:r>
            <a:r>
              <a:rPr lang="en-US" b="1" dirty="0">
                <a:solidFill>
                  <a:srgbClr val="C00000"/>
                </a:solidFill>
              </a:rPr>
              <a:t>individual (</a:t>
            </a:r>
            <a:r>
              <a:rPr lang="en-US" b="1" dirty="0" err="1">
                <a:solidFill>
                  <a:srgbClr val="C00000"/>
                </a:solidFill>
              </a:rPr>
              <a:t>jiva</a:t>
            </a:r>
            <a:r>
              <a:rPr lang="en-US" b="1" dirty="0">
                <a:solidFill>
                  <a:srgbClr val="C00000"/>
                </a:solidFill>
              </a:rPr>
              <a:t>), the universe (Jagat), and the divine force (Ishvara).</a:t>
            </a:r>
          </a:p>
          <a:p>
            <a:r>
              <a:rPr lang="en-US" dirty="0"/>
              <a:t>Contain the </a:t>
            </a:r>
            <a:r>
              <a:rPr lang="en-US" b="1" dirty="0">
                <a:solidFill>
                  <a:srgbClr val="C00000"/>
                </a:solidFill>
              </a:rPr>
              <a:t>Maha-</a:t>
            </a:r>
            <a:r>
              <a:rPr lang="en-US" b="1" dirty="0" err="1">
                <a:solidFill>
                  <a:srgbClr val="C00000"/>
                </a:solidFill>
              </a:rPr>
              <a:t>vakyas</a:t>
            </a:r>
            <a:r>
              <a:rPr lang="en-US" dirty="0"/>
              <a:t>, profound pronouncements about truth.</a:t>
            </a:r>
          </a:p>
          <a:p>
            <a:r>
              <a:rPr lang="en-US" dirty="0"/>
              <a:t>Originally, there may have been over </a:t>
            </a:r>
            <a:r>
              <a:rPr lang="en-US" b="1" dirty="0">
                <a:solidFill>
                  <a:srgbClr val="C00000"/>
                </a:solidFill>
              </a:rPr>
              <a:t>1,180 Upanishads</a:t>
            </a:r>
            <a:r>
              <a:rPr lang="en-US" dirty="0"/>
              <a:t>, but only around </a:t>
            </a:r>
            <a:r>
              <a:rPr lang="en-US" b="1" dirty="0">
                <a:solidFill>
                  <a:srgbClr val="C00000"/>
                </a:solidFill>
              </a:rPr>
              <a:t>200 are known </a:t>
            </a:r>
            <a:r>
              <a:rPr lang="en-US" dirty="0"/>
              <a:t>Upanishads, of which only </a:t>
            </a:r>
            <a:r>
              <a:rPr lang="en-US" b="1" dirty="0">
                <a:solidFill>
                  <a:srgbClr val="C00000"/>
                </a:solidFill>
              </a:rPr>
              <a:t>108 are currently available</a:t>
            </a:r>
            <a:r>
              <a:rPr lang="en-US" dirty="0"/>
              <a:t>.</a:t>
            </a:r>
          </a:p>
          <a:p>
            <a:r>
              <a:rPr lang="en-US" dirty="0"/>
              <a:t>The loftiest thoughts of the Vedic seers are expressed in the Upanishads.</a:t>
            </a:r>
          </a:p>
          <a:p>
            <a:r>
              <a:rPr lang="en-US" b="1" dirty="0">
                <a:solidFill>
                  <a:srgbClr val="C00000"/>
                </a:solidFill>
              </a:rPr>
              <a:t>Philosophical treatises </a:t>
            </a:r>
            <a:r>
              <a:rPr lang="en-US" dirty="0"/>
              <a:t>addressing life's ultimate problems.</a:t>
            </a:r>
          </a:p>
          <a:p>
            <a:r>
              <a:rPr lang="en-US" dirty="0"/>
              <a:t>"Upanishad" means "sitting near a Guru" and receiving wisdom.</a:t>
            </a:r>
          </a:p>
          <a:p>
            <a:r>
              <a:rPr lang="en-US" dirty="0"/>
              <a:t>Different approaches to impart knowledge in the Upanishads.</a:t>
            </a:r>
            <a:endParaRPr lang="en-IN" dirty="0"/>
          </a:p>
        </p:txBody>
      </p:sp>
      <p:sp>
        <p:nvSpPr>
          <p:cNvPr id="3" name="Title 2">
            <a:extLst>
              <a:ext uri="{FF2B5EF4-FFF2-40B4-BE49-F238E27FC236}">
                <a16:creationId xmlns="" xmlns:a16="http://schemas.microsoft.com/office/drawing/2014/main" id="{DDBDA04D-2D81-74AC-F496-D4434692CB72}"/>
              </a:ext>
            </a:extLst>
          </p:cNvPr>
          <p:cNvSpPr>
            <a:spLocks noGrp="1"/>
          </p:cNvSpPr>
          <p:nvPr>
            <p:ph type="title"/>
          </p:nvPr>
        </p:nvSpPr>
        <p:spPr/>
        <p:txBody>
          <a:bodyPr/>
          <a:lstStyle/>
          <a:p>
            <a:r>
              <a:rPr lang="en-IN" dirty="0"/>
              <a:t>Organization of Each Veda</a:t>
            </a:r>
          </a:p>
        </p:txBody>
      </p:sp>
    </p:spTree>
    <p:extLst>
      <p:ext uri="{BB962C8B-B14F-4D97-AF65-F5344CB8AC3E}">
        <p14:creationId xmlns:p14="http://schemas.microsoft.com/office/powerpoint/2010/main" val="127123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276E56D-6F03-3226-3BBC-350FC41E4D54}"/>
              </a:ext>
            </a:extLst>
          </p:cNvPr>
          <p:cNvSpPr>
            <a:spLocks noGrp="1"/>
          </p:cNvSpPr>
          <p:nvPr>
            <p:ph idx="1"/>
          </p:nvPr>
        </p:nvSpPr>
        <p:spPr/>
        <p:txBody>
          <a:bodyPr/>
          <a:lstStyle/>
          <a:p>
            <a:r>
              <a:rPr lang="en-US" dirty="0"/>
              <a:t>In-depth study of human nature and psychology.</a:t>
            </a:r>
          </a:p>
          <a:p>
            <a:r>
              <a:rPr lang="en-US" b="1" dirty="0">
                <a:solidFill>
                  <a:srgbClr val="C00000"/>
                </a:solidFill>
              </a:rPr>
              <a:t>Ten principal Upanishads </a:t>
            </a:r>
            <a:r>
              <a:rPr lang="en-US" dirty="0"/>
              <a:t>extensively commented upon and frequently referenced by great spiritual masters in India.</a:t>
            </a:r>
          </a:p>
          <a:p>
            <a:r>
              <a:rPr lang="en-US" dirty="0"/>
              <a:t>Additional 4-5 Upanishads also popular and frequently mentioned by spiritual leaders.</a:t>
            </a:r>
          </a:p>
          <a:p>
            <a:r>
              <a:rPr lang="en-US" dirty="0"/>
              <a:t>They also serve as a </a:t>
            </a:r>
            <a:r>
              <a:rPr lang="en-US" b="1" dirty="0">
                <a:solidFill>
                  <a:srgbClr val="C00000"/>
                </a:solidFill>
              </a:rPr>
              <a:t>fountainhead of knowledge and wisdom</a:t>
            </a:r>
            <a:r>
              <a:rPr lang="en-US" dirty="0"/>
              <a:t>, guiding us to lead successful lives as we pursue material benefits for happiness. </a:t>
            </a:r>
          </a:p>
          <a:p>
            <a:r>
              <a:rPr lang="en-US" dirty="0"/>
              <a:t>A profound example is the concluding </a:t>
            </a:r>
            <a:r>
              <a:rPr lang="en-US" dirty="0" err="1"/>
              <a:t>anuvaka</a:t>
            </a:r>
            <a:r>
              <a:rPr lang="en-US" dirty="0"/>
              <a:t> in the Shiksha Valli of the </a:t>
            </a:r>
            <a:r>
              <a:rPr lang="en-US" dirty="0" err="1"/>
              <a:t>Taittiriya</a:t>
            </a:r>
            <a:r>
              <a:rPr lang="en-US" dirty="0"/>
              <a:t> Upanishad, which features the Guru's final address to his students as they graduate from the gurukul. </a:t>
            </a:r>
          </a:p>
          <a:p>
            <a:r>
              <a:rPr lang="en-US" dirty="0"/>
              <a:t>This can be likened to a modern-day convocation speech.</a:t>
            </a:r>
          </a:p>
        </p:txBody>
      </p:sp>
      <p:sp>
        <p:nvSpPr>
          <p:cNvPr id="3" name="Title 2">
            <a:extLst>
              <a:ext uri="{FF2B5EF4-FFF2-40B4-BE49-F238E27FC236}">
                <a16:creationId xmlns="" xmlns:a16="http://schemas.microsoft.com/office/drawing/2014/main" id="{DDBDA04D-2D81-74AC-F496-D4434692CB72}"/>
              </a:ext>
            </a:extLst>
          </p:cNvPr>
          <p:cNvSpPr>
            <a:spLocks noGrp="1"/>
          </p:cNvSpPr>
          <p:nvPr>
            <p:ph type="title"/>
          </p:nvPr>
        </p:nvSpPr>
        <p:spPr/>
        <p:txBody>
          <a:bodyPr/>
          <a:lstStyle/>
          <a:p>
            <a:r>
              <a:rPr lang="en-IN" dirty="0"/>
              <a:t>Organization of Each Veda</a:t>
            </a:r>
          </a:p>
        </p:txBody>
      </p:sp>
    </p:spTree>
    <p:extLst>
      <p:ext uri="{BB962C8B-B14F-4D97-AF65-F5344CB8AC3E}">
        <p14:creationId xmlns:p14="http://schemas.microsoft.com/office/powerpoint/2010/main" val="188164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3A6C6241-52DE-2E07-D26D-1326C66B8FBB}"/>
              </a:ext>
            </a:extLst>
          </p:cNvPr>
          <p:cNvSpPr>
            <a:spLocks noGrp="1"/>
          </p:cNvSpPr>
          <p:nvPr>
            <p:ph idx="1"/>
          </p:nvPr>
        </p:nvSpPr>
        <p:spPr/>
        <p:txBody>
          <a:bodyPr/>
          <a:lstStyle/>
          <a:p>
            <a:r>
              <a:rPr lang="en-US" dirty="0"/>
              <a:t>During earlier times, the </a:t>
            </a:r>
            <a:r>
              <a:rPr lang="en-US" dirty="0">
                <a:solidFill>
                  <a:srgbClr val="FF0000"/>
                </a:solidFill>
              </a:rPr>
              <a:t>Vedic language was easy to recite and understand</a:t>
            </a:r>
            <a:r>
              <a:rPr lang="en-US" dirty="0"/>
              <a:t>.</a:t>
            </a:r>
          </a:p>
          <a:p>
            <a:r>
              <a:rPr lang="en-US" dirty="0"/>
              <a:t>Over time, natural changes occurred in the spoken language, </a:t>
            </a:r>
            <a:r>
              <a:rPr lang="en-US" dirty="0">
                <a:solidFill>
                  <a:srgbClr val="FF0000"/>
                </a:solidFill>
              </a:rPr>
              <a:t>drifting away from the Vedic language</a:t>
            </a:r>
            <a:r>
              <a:rPr lang="en-US" dirty="0"/>
              <a:t>.</a:t>
            </a:r>
          </a:p>
          <a:p>
            <a:r>
              <a:rPr lang="en-US" dirty="0"/>
              <a:t>People needed support to read and comprehend the Vedic text.</a:t>
            </a:r>
          </a:p>
          <a:p>
            <a:r>
              <a:rPr lang="en-US" dirty="0"/>
              <a:t>Due to the importance of Vedic texts, significant effort has gone into preserving the text in its original form.</a:t>
            </a:r>
          </a:p>
          <a:p>
            <a:r>
              <a:rPr lang="en-US" dirty="0"/>
              <a:t>A specific body of knowledge, practices, tools, and techniques was created to preserve the Vedas and use them appropriately.</a:t>
            </a:r>
          </a:p>
          <a:p>
            <a:r>
              <a:rPr lang="en-US" dirty="0"/>
              <a:t>These efforts became an integral part of the Vedic literature, known as Vedangas, literally "</a:t>
            </a:r>
            <a:r>
              <a:rPr lang="en-US" b="1" dirty="0">
                <a:solidFill>
                  <a:srgbClr val="C00000"/>
                </a:solidFill>
              </a:rPr>
              <a:t>limbs of the Vedas</a:t>
            </a:r>
            <a:r>
              <a:rPr lang="en-US" dirty="0"/>
              <a:t>."</a:t>
            </a:r>
            <a:endParaRPr lang="en-IN" dirty="0"/>
          </a:p>
        </p:txBody>
      </p:sp>
      <p:sp>
        <p:nvSpPr>
          <p:cNvPr id="3" name="Title 2">
            <a:extLst>
              <a:ext uri="{FF2B5EF4-FFF2-40B4-BE49-F238E27FC236}">
                <a16:creationId xmlns="" xmlns:a16="http://schemas.microsoft.com/office/drawing/2014/main" id="{BB5C6850-F206-77BF-C2BA-823951D19C60}"/>
              </a:ext>
            </a:extLst>
          </p:cNvPr>
          <p:cNvSpPr>
            <a:spLocks noGrp="1"/>
          </p:cNvSpPr>
          <p:nvPr>
            <p:ph type="title"/>
          </p:nvPr>
        </p:nvSpPr>
        <p:spPr/>
        <p:txBody>
          <a:bodyPr/>
          <a:lstStyle/>
          <a:p>
            <a:r>
              <a:rPr lang="en-US" dirty="0"/>
              <a:t>Vedanga</a:t>
            </a:r>
            <a:endParaRPr lang="en-IN" dirty="0"/>
          </a:p>
        </p:txBody>
      </p:sp>
    </p:spTree>
    <p:extLst>
      <p:ext uri="{BB962C8B-B14F-4D97-AF65-F5344CB8AC3E}">
        <p14:creationId xmlns:p14="http://schemas.microsoft.com/office/powerpoint/2010/main" val="224468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B5C6850-F206-77BF-C2BA-823951D19C60}"/>
              </a:ext>
            </a:extLst>
          </p:cNvPr>
          <p:cNvSpPr>
            <a:spLocks noGrp="1"/>
          </p:cNvSpPr>
          <p:nvPr>
            <p:ph type="title"/>
          </p:nvPr>
        </p:nvSpPr>
        <p:spPr/>
        <p:txBody>
          <a:bodyPr/>
          <a:lstStyle/>
          <a:p>
            <a:r>
              <a:rPr lang="en-US" dirty="0"/>
              <a:t>Vedanga</a:t>
            </a:r>
            <a:endParaRPr lang="en-IN" dirty="0"/>
          </a:p>
        </p:txBody>
      </p:sp>
      <p:sp>
        <p:nvSpPr>
          <p:cNvPr id="2" name="Content Placeholder 1">
            <a:extLst>
              <a:ext uri="{FF2B5EF4-FFF2-40B4-BE49-F238E27FC236}">
                <a16:creationId xmlns="" xmlns:a16="http://schemas.microsoft.com/office/drawing/2014/main" id="{3A6C6241-52DE-2E07-D26D-1326C66B8FBB}"/>
              </a:ext>
            </a:extLst>
          </p:cNvPr>
          <p:cNvSpPr>
            <a:spLocks noGrp="1"/>
          </p:cNvSpPr>
          <p:nvPr>
            <p:ph idx="1"/>
          </p:nvPr>
        </p:nvSpPr>
        <p:spPr/>
        <p:txBody>
          <a:bodyPr/>
          <a:lstStyle/>
          <a:p>
            <a:pPr marL="0" indent="0">
              <a:buNone/>
            </a:pPr>
            <a:r>
              <a:rPr lang="en-US" sz="2600" b="1" dirty="0">
                <a:solidFill>
                  <a:srgbClr val="C00000"/>
                </a:solidFill>
              </a:rPr>
              <a:t>Six</a:t>
            </a:r>
            <a:r>
              <a:rPr lang="en-US" sz="2600" dirty="0"/>
              <a:t> complementary requirements for the preservation and proper use of the Vedic corpus</a:t>
            </a:r>
          </a:p>
          <a:p>
            <a:pPr lvl="1"/>
            <a:endParaRPr lang="en-IN" dirty="0"/>
          </a:p>
        </p:txBody>
      </p:sp>
      <p:sp>
        <p:nvSpPr>
          <p:cNvPr id="8" name="Freeform: Shape 7">
            <a:extLst>
              <a:ext uri="{FF2B5EF4-FFF2-40B4-BE49-F238E27FC236}">
                <a16:creationId xmlns="" xmlns:a16="http://schemas.microsoft.com/office/drawing/2014/main" id="{5AFF8B9D-6C61-3560-B402-932AA887EFA6}"/>
              </a:ext>
            </a:extLst>
          </p:cNvPr>
          <p:cNvSpPr/>
          <p:nvPr/>
        </p:nvSpPr>
        <p:spPr>
          <a:xfrm>
            <a:off x="131179" y="1372836"/>
            <a:ext cx="11929639" cy="844662"/>
          </a:xfrm>
          <a:custGeom>
            <a:avLst/>
            <a:gdLst>
              <a:gd name="connsiteX0" fmla="*/ 0 w 11929639"/>
              <a:gd name="connsiteY0" fmla="*/ 140780 h 844662"/>
              <a:gd name="connsiteX1" fmla="*/ 140780 w 11929639"/>
              <a:gd name="connsiteY1" fmla="*/ 0 h 844662"/>
              <a:gd name="connsiteX2" fmla="*/ 11788859 w 11929639"/>
              <a:gd name="connsiteY2" fmla="*/ 0 h 844662"/>
              <a:gd name="connsiteX3" fmla="*/ 11929639 w 11929639"/>
              <a:gd name="connsiteY3" fmla="*/ 140780 h 844662"/>
              <a:gd name="connsiteX4" fmla="*/ 11929639 w 11929639"/>
              <a:gd name="connsiteY4" fmla="*/ 703882 h 844662"/>
              <a:gd name="connsiteX5" fmla="*/ 11788859 w 11929639"/>
              <a:gd name="connsiteY5" fmla="*/ 844662 h 844662"/>
              <a:gd name="connsiteX6" fmla="*/ 140780 w 11929639"/>
              <a:gd name="connsiteY6" fmla="*/ 844662 h 844662"/>
              <a:gd name="connsiteX7" fmla="*/ 0 w 11929639"/>
              <a:gd name="connsiteY7" fmla="*/ 703882 h 844662"/>
              <a:gd name="connsiteX8" fmla="*/ 0 w 11929639"/>
              <a:gd name="connsiteY8" fmla="*/ 140780 h 84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9639" h="844662">
                <a:moveTo>
                  <a:pt x="0" y="140780"/>
                </a:moveTo>
                <a:cubicBezTo>
                  <a:pt x="0" y="63029"/>
                  <a:pt x="63029" y="0"/>
                  <a:pt x="140780" y="0"/>
                </a:cubicBezTo>
                <a:lnTo>
                  <a:pt x="11788859" y="0"/>
                </a:lnTo>
                <a:cubicBezTo>
                  <a:pt x="11866610" y="0"/>
                  <a:pt x="11929639" y="63029"/>
                  <a:pt x="11929639" y="140780"/>
                </a:cubicBezTo>
                <a:lnTo>
                  <a:pt x="11929639" y="703882"/>
                </a:lnTo>
                <a:cubicBezTo>
                  <a:pt x="11929639" y="781633"/>
                  <a:pt x="11866610" y="844662"/>
                  <a:pt x="11788859" y="844662"/>
                </a:cubicBezTo>
                <a:lnTo>
                  <a:pt x="140780" y="844662"/>
                </a:lnTo>
                <a:cubicBezTo>
                  <a:pt x="63029" y="844662"/>
                  <a:pt x="0" y="781633"/>
                  <a:pt x="0" y="703882"/>
                </a:cubicBezTo>
                <a:lnTo>
                  <a:pt x="0" y="140780"/>
                </a:lnTo>
                <a:close/>
              </a:path>
            </a:pathLst>
          </a:custGeom>
          <a:solidFill>
            <a:srgbClr val="FBD9E0">
              <a:alpha val="49804"/>
            </a:srgbClr>
          </a:solidFill>
          <a:ln cmpd="dbl">
            <a:solidFill>
              <a:srgbClr val="A5002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293" tIns="140293" rIns="140293" bIns="140293" numCol="1" spcCol="1270" anchor="ctr" anchorCtr="0">
            <a:noAutofit/>
          </a:bodyPr>
          <a:lstStyle/>
          <a:p>
            <a:pPr marL="0" lvl="0" indent="0" algn="l" defTabSz="1155700">
              <a:lnSpc>
                <a:spcPct val="90000"/>
              </a:lnSpc>
              <a:spcBef>
                <a:spcPct val="0"/>
              </a:spcBef>
              <a:spcAft>
                <a:spcPct val="35000"/>
              </a:spcAft>
              <a:buNone/>
            </a:pPr>
            <a:r>
              <a:rPr lang="en-US" sz="2600" kern="1200" dirty="0"/>
              <a:t>Vedic texts being oral in nature must be preserved in their original form, requiring precise listening and reproduction of sounds.</a:t>
            </a:r>
            <a:endParaRPr lang="en-IN" sz="2600" kern="1200" dirty="0"/>
          </a:p>
        </p:txBody>
      </p:sp>
      <p:sp>
        <p:nvSpPr>
          <p:cNvPr id="9" name="Freeform: Shape 8">
            <a:extLst>
              <a:ext uri="{FF2B5EF4-FFF2-40B4-BE49-F238E27FC236}">
                <a16:creationId xmlns="" xmlns:a16="http://schemas.microsoft.com/office/drawing/2014/main" id="{875D082E-F93D-6243-29D7-B7FFC399074D}"/>
              </a:ext>
            </a:extLst>
          </p:cNvPr>
          <p:cNvSpPr/>
          <p:nvPr/>
        </p:nvSpPr>
        <p:spPr>
          <a:xfrm>
            <a:off x="131179" y="2217259"/>
            <a:ext cx="11929639" cy="844662"/>
          </a:xfrm>
          <a:custGeom>
            <a:avLst/>
            <a:gdLst>
              <a:gd name="connsiteX0" fmla="*/ 0 w 11929639"/>
              <a:gd name="connsiteY0" fmla="*/ 140780 h 844662"/>
              <a:gd name="connsiteX1" fmla="*/ 140780 w 11929639"/>
              <a:gd name="connsiteY1" fmla="*/ 0 h 844662"/>
              <a:gd name="connsiteX2" fmla="*/ 11788859 w 11929639"/>
              <a:gd name="connsiteY2" fmla="*/ 0 h 844662"/>
              <a:gd name="connsiteX3" fmla="*/ 11929639 w 11929639"/>
              <a:gd name="connsiteY3" fmla="*/ 140780 h 844662"/>
              <a:gd name="connsiteX4" fmla="*/ 11929639 w 11929639"/>
              <a:gd name="connsiteY4" fmla="*/ 703882 h 844662"/>
              <a:gd name="connsiteX5" fmla="*/ 11788859 w 11929639"/>
              <a:gd name="connsiteY5" fmla="*/ 844662 h 844662"/>
              <a:gd name="connsiteX6" fmla="*/ 140780 w 11929639"/>
              <a:gd name="connsiteY6" fmla="*/ 844662 h 844662"/>
              <a:gd name="connsiteX7" fmla="*/ 0 w 11929639"/>
              <a:gd name="connsiteY7" fmla="*/ 703882 h 844662"/>
              <a:gd name="connsiteX8" fmla="*/ 0 w 11929639"/>
              <a:gd name="connsiteY8" fmla="*/ 140780 h 84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9639" h="844662">
                <a:moveTo>
                  <a:pt x="0" y="140780"/>
                </a:moveTo>
                <a:cubicBezTo>
                  <a:pt x="0" y="63029"/>
                  <a:pt x="63029" y="0"/>
                  <a:pt x="140780" y="0"/>
                </a:cubicBezTo>
                <a:lnTo>
                  <a:pt x="11788859" y="0"/>
                </a:lnTo>
                <a:cubicBezTo>
                  <a:pt x="11866610" y="0"/>
                  <a:pt x="11929639" y="63029"/>
                  <a:pt x="11929639" y="140780"/>
                </a:cubicBezTo>
                <a:lnTo>
                  <a:pt x="11929639" y="703882"/>
                </a:lnTo>
                <a:cubicBezTo>
                  <a:pt x="11929639" y="781633"/>
                  <a:pt x="11866610" y="844662"/>
                  <a:pt x="11788859" y="844662"/>
                </a:cubicBezTo>
                <a:lnTo>
                  <a:pt x="140780" y="844662"/>
                </a:lnTo>
                <a:cubicBezTo>
                  <a:pt x="63029" y="844662"/>
                  <a:pt x="0" y="781633"/>
                  <a:pt x="0" y="703882"/>
                </a:cubicBezTo>
                <a:lnTo>
                  <a:pt x="0" y="140780"/>
                </a:lnTo>
                <a:close/>
              </a:path>
            </a:pathLst>
          </a:custGeom>
          <a:solidFill>
            <a:srgbClr val="FBD9E0">
              <a:alpha val="49804"/>
            </a:srgbClr>
          </a:solidFill>
          <a:ln cmpd="dbl">
            <a:solidFill>
              <a:srgbClr val="A5002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293" tIns="140293" rIns="140293" bIns="140293" numCol="1" spcCol="1270" anchor="ctr" anchorCtr="0">
            <a:noAutofit/>
          </a:bodyPr>
          <a:lstStyle/>
          <a:p>
            <a:pPr marL="0" lvl="0" indent="0" algn="l" defTabSz="1155700">
              <a:lnSpc>
                <a:spcPct val="90000"/>
              </a:lnSpc>
              <a:spcBef>
                <a:spcPct val="0"/>
              </a:spcBef>
              <a:spcAft>
                <a:spcPct val="35000"/>
              </a:spcAft>
              <a:buNone/>
            </a:pPr>
            <a:r>
              <a:rPr lang="en-US" sz="2600" kern="1200" dirty="0"/>
              <a:t>Words and sentences of the text must be understood without ambiguity.</a:t>
            </a:r>
            <a:endParaRPr lang="en-IN" sz="2600" kern="1200" dirty="0"/>
          </a:p>
        </p:txBody>
      </p:sp>
      <p:sp>
        <p:nvSpPr>
          <p:cNvPr id="10" name="Freeform: Shape 9">
            <a:extLst>
              <a:ext uri="{FF2B5EF4-FFF2-40B4-BE49-F238E27FC236}">
                <a16:creationId xmlns="" xmlns:a16="http://schemas.microsoft.com/office/drawing/2014/main" id="{FC22AD26-8EA3-C577-4930-C3592706CD3A}"/>
              </a:ext>
            </a:extLst>
          </p:cNvPr>
          <p:cNvSpPr/>
          <p:nvPr/>
        </p:nvSpPr>
        <p:spPr>
          <a:xfrm>
            <a:off x="131179" y="3061681"/>
            <a:ext cx="11929639" cy="844662"/>
          </a:xfrm>
          <a:custGeom>
            <a:avLst/>
            <a:gdLst>
              <a:gd name="connsiteX0" fmla="*/ 0 w 11929639"/>
              <a:gd name="connsiteY0" fmla="*/ 140780 h 844662"/>
              <a:gd name="connsiteX1" fmla="*/ 140780 w 11929639"/>
              <a:gd name="connsiteY1" fmla="*/ 0 h 844662"/>
              <a:gd name="connsiteX2" fmla="*/ 11788859 w 11929639"/>
              <a:gd name="connsiteY2" fmla="*/ 0 h 844662"/>
              <a:gd name="connsiteX3" fmla="*/ 11929639 w 11929639"/>
              <a:gd name="connsiteY3" fmla="*/ 140780 h 844662"/>
              <a:gd name="connsiteX4" fmla="*/ 11929639 w 11929639"/>
              <a:gd name="connsiteY4" fmla="*/ 703882 h 844662"/>
              <a:gd name="connsiteX5" fmla="*/ 11788859 w 11929639"/>
              <a:gd name="connsiteY5" fmla="*/ 844662 h 844662"/>
              <a:gd name="connsiteX6" fmla="*/ 140780 w 11929639"/>
              <a:gd name="connsiteY6" fmla="*/ 844662 h 844662"/>
              <a:gd name="connsiteX7" fmla="*/ 0 w 11929639"/>
              <a:gd name="connsiteY7" fmla="*/ 703882 h 844662"/>
              <a:gd name="connsiteX8" fmla="*/ 0 w 11929639"/>
              <a:gd name="connsiteY8" fmla="*/ 140780 h 84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9639" h="844662">
                <a:moveTo>
                  <a:pt x="0" y="140780"/>
                </a:moveTo>
                <a:cubicBezTo>
                  <a:pt x="0" y="63029"/>
                  <a:pt x="63029" y="0"/>
                  <a:pt x="140780" y="0"/>
                </a:cubicBezTo>
                <a:lnTo>
                  <a:pt x="11788859" y="0"/>
                </a:lnTo>
                <a:cubicBezTo>
                  <a:pt x="11866610" y="0"/>
                  <a:pt x="11929639" y="63029"/>
                  <a:pt x="11929639" y="140780"/>
                </a:cubicBezTo>
                <a:lnTo>
                  <a:pt x="11929639" y="703882"/>
                </a:lnTo>
                <a:cubicBezTo>
                  <a:pt x="11929639" y="781633"/>
                  <a:pt x="11866610" y="844662"/>
                  <a:pt x="11788859" y="844662"/>
                </a:cubicBezTo>
                <a:lnTo>
                  <a:pt x="140780" y="844662"/>
                </a:lnTo>
                <a:cubicBezTo>
                  <a:pt x="63029" y="844662"/>
                  <a:pt x="0" y="781633"/>
                  <a:pt x="0" y="703882"/>
                </a:cubicBezTo>
                <a:lnTo>
                  <a:pt x="0" y="140780"/>
                </a:lnTo>
                <a:close/>
              </a:path>
            </a:pathLst>
          </a:custGeom>
          <a:solidFill>
            <a:srgbClr val="FBD9E0">
              <a:alpha val="49804"/>
            </a:srgbClr>
          </a:solidFill>
          <a:ln cmpd="dbl">
            <a:solidFill>
              <a:srgbClr val="A5002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293" tIns="140293" rIns="140293" bIns="140293" numCol="1" spcCol="1270" anchor="ctr" anchorCtr="0">
            <a:noAutofit/>
          </a:bodyPr>
          <a:lstStyle/>
          <a:p>
            <a:pPr marL="0" lvl="0" indent="0" algn="l" defTabSz="1155700">
              <a:lnSpc>
                <a:spcPct val="90000"/>
              </a:lnSpc>
              <a:spcBef>
                <a:spcPct val="0"/>
              </a:spcBef>
              <a:spcAft>
                <a:spcPct val="35000"/>
              </a:spcAft>
              <a:buNone/>
            </a:pPr>
            <a:r>
              <a:rPr lang="en-US" sz="2600" kern="1200" dirty="0"/>
              <a:t>The </a:t>
            </a:r>
            <a:r>
              <a:rPr lang="en-US" sz="2600" kern="1200" dirty="0" err="1"/>
              <a:t>metres</a:t>
            </a:r>
            <a:r>
              <a:rPr lang="en-US" sz="2600" kern="1200" dirty="0"/>
              <a:t> to which the mantras are set must be systematically understood and their rules properly followed.</a:t>
            </a:r>
            <a:endParaRPr lang="en-IN" sz="2600" kern="1200" dirty="0"/>
          </a:p>
        </p:txBody>
      </p:sp>
      <p:sp>
        <p:nvSpPr>
          <p:cNvPr id="11" name="Freeform: Shape 10">
            <a:extLst>
              <a:ext uri="{FF2B5EF4-FFF2-40B4-BE49-F238E27FC236}">
                <a16:creationId xmlns="" xmlns:a16="http://schemas.microsoft.com/office/drawing/2014/main" id="{CC32D8BD-A28C-9486-A309-0EFB9629D119}"/>
              </a:ext>
            </a:extLst>
          </p:cNvPr>
          <p:cNvSpPr/>
          <p:nvPr/>
        </p:nvSpPr>
        <p:spPr>
          <a:xfrm>
            <a:off x="131179" y="3906104"/>
            <a:ext cx="11929639" cy="844662"/>
          </a:xfrm>
          <a:custGeom>
            <a:avLst/>
            <a:gdLst>
              <a:gd name="connsiteX0" fmla="*/ 0 w 11929639"/>
              <a:gd name="connsiteY0" fmla="*/ 140780 h 844662"/>
              <a:gd name="connsiteX1" fmla="*/ 140780 w 11929639"/>
              <a:gd name="connsiteY1" fmla="*/ 0 h 844662"/>
              <a:gd name="connsiteX2" fmla="*/ 11788859 w 11929639"/>
              <a:gd name="connsiteY2" fmla="*/ 0 h 844662"/>
              <a:gd name="connsiteX3" fmla="*/ 11929639 w 11929639"/>
              <a:gd name="connsiteY3" fmla="*/ 140780 h 844662"/>
              <a:gd name="connsiteX4" fmla="*/ 11929639 w 11929639"/>
              <a:gd name="connsiteY4" fmla="*/ 703882 h 844662"/>
              <a:gd name="connsiteX5" fmla="*/ 11788859 w 11929639"/>
              <a:gd name="connsiteY5" fmla="*/ 844662 h 844662"/>
              <a:gd name="connsiteX6" fmla="*/ 140780 w 11929639"/>
              <a:gd name="connsiteY6" fmla="*/ 844662 h 844662"/>
              <a:gd name="connsiteX7" fmla="*/ 0 w 11929639"/>
              <a:gd name="connsiteY7" fmla="*/ 703882 h 844662"/>
              <a:gd name="connsiteX8" fmla="*/ 0 w 11929639"/>
              <a:gd name="connsiteY8" fmla="*/ 140780 h 84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9639" h="844662">
                <a:moveTo>
                  <a:pt x="0" y="140780"/>
                </a:moveTo>
                <a:cubicBezTo>
                  <a:pt x="0" y="63029"/>
                  <a:pt x="63029" y="0"/>
                  <a:pt x="140780" y="0"/>
                </a:cubicBezTo>
                <a:lnTo>
                  <a:pt x="11788859" y="0"/>
                </a:lnTo>
                <a:cubicBezTo>
                  <a:pt x="11866610" y="0"/>
                  <a:pt x="11929639" y="63029"/>
                  <a:pt x="11929639" y="140780"/>
                </a:cubicBezTo>
                <a:lnTo>
                  <a:pt x="11929639" y="703882"/>
                </a:lnTo>
                <a:cubicBezTo>
                  <a:pt x="11929639" y="781633"/>
                  <a:pt x="11866610" y="844662"/>
                  <a:pt x="11788859" y="844662"/>
                </a:cubicBezTo>
                <a:lnTo>
                  <a:pt x="140780" y="844662"/>
                </a:lnTo>
                <a:cubicBezTo>
                  <a:pt x="63029" y="844662"/>
                  <a:pt x="0" y="781633"/>
                  <a:pt x="0" y="703882"/>
                </a:cubicBezTo>
                <a:lnTo>
                  <a:pt x="0" y="140780"/>
                </a:lnTo>
                <a:close/>
              </a:path>
            </a:pathLst>
          </a:custGeom>
          <a:solidFill>
            <a:srgbClr val="FBD9E0">
              <a:alpha val="49804"/>
            </a:srgbClr>
          </a:solidFill>
          <a:ln cmpd="dbl">
            <a:solidFill>
              <a:srgbClr val="A5002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293" tIns="140293" rIns="140293" bIns="140293" numCol="1" spcCol="1270" anchor="ctr" anchorCtr="0">
            <a:noAutofit/>
          </a:bodyPr>
          <a:lstStyle/>
          <a:p>
            <a:pPr marL="0" lvl="0" indent="0" algn="l" defTabSz="1155700">
              <a:lnSpc>
                <a:spcPct val="90000"/>
              </a:lnSpc>
              <a:spcBef>
                <a:spcPct val="0"/>
              </a:spcBef>
              <a:spcAft>
                <a:spcPct val="35000"/>
              </a:spcAft>
              <a:buNone/>
            </a:pPr>
            <a:r>
              <a:rPr lang="en-US" sz="2600" kern="1200" dirty="0"/>
              <a:t>A complete guide to lead a life as prescribed in the Vedas is needed, with clear practices and norms for various activities.</a:t>
            </a:r>
            <a:endParaRPr lang="en-IN" sz="2600" kern="1200" dirty="0"/>
          </a:p>
        </p:txBody>
      </p:sp>
      <p:sp>
        <p:nvSpPr>
          <p:cNvPr id="12" name="Freeform: Shape 11">
            <a:extLst>
              <a:ext uri="{FF2B5EF4-FFF2-40B4-BE49-F238E27FC236}">
                <a16:creationId xmlns="" xmlns:a16="http://schemas.microsoft.com/office/drawing/2014/main" id="{AB4EFADE-6B3E-5A21-347A-B2651B7FFCA4}"/>
              </a:ext>
            </a:extLst>
          </p:cNvPr>
          <p:cNvSpPr/>
          <p:nvPr/>
        </p:nvSpPr>
        <p:spPr>
          <a:xfrm>
            <a:off x="131179" y="4764815"/>
            <a:ext cx="11929639" cy="844662"/>
          </a:xfrm>
          <a:custGeom>
            <a:avLst/>
            <a:gdLst>
              <a:gd name="connsiteX0" fmla="*/ 0 w 11929639"/>
              <a:gd name="connsiteY0" fmla="*/ 140780 h 844662"/>
              <a:gd name="connsiteX1" fmla="*/ 140780 w 11929639"/>
              <a:gd name="connsiteY1" fmla="*/ 0 h 844662"/>
              <a:gd name="connsiteX2" fmla="*/ 11788859 w 11929639"/>
              <a:gd name="connsiteY2" fmla="*/ 0 h 844662"/>
              <a:gd name="connsiteX3" fmla="*/ 11929639 w 11929639"/>
              <a:gd name="connsiteY3" fmla="*/ 140780 h 844662"/>
              <a:gd name="connsiteX4" fmla="*/ 11929639 w 11929639"/>
              <a:gd name="connsiteY4" fmla="*/ 703882 h 844662"/>
              <a:gd name="connsiteX5" fmla="*/ 11788859 w 11929639"/>
              <a:gd name="connsiteY5" fmla="*/ 844662 h 844662"/>
              <a:gd name="connsiteX6" fmla="*/ 140780 w 11929639"/>
              <a:gd name="connsiteY6" fmla="*/ 844662 h 844662"/>
              <a:gd name="connsiteX7" fmla="*/ 0 w 11929639"/>
              <a:gd name="connsiteY7" fmla="*/ 703882 h 844662"/>
              <a:gd name="connsiteX8" fmla="*/ 0 w 11929639"/>
              <a:gd name="connsiteY8" fmla="*/ 140780 h 84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9639" h="844662">
                <a:moveTo>
                  <a:pt x="0" y="140780"/>
                </a:moveTo>
                <a:cubicBezTo>
                  <a:pt x="0" y="63029"/>
                  <a:pt x="63029" y="0"/>
                  <a:pt x="140780" y="0"/>
                </a:cubicBezTo>
                <a:lnTo>
                  <a:pt x="11788859" y="0"/>
                </a:lnTo>
                <a:cubicBezTo>
                  <a:pt x="11866610" y="0"/>
                  <a:pt x="11929639" y="63029"/>
                  <a:pt x="11929639" y="140780"/>
                </a:cubicBezTo>
                <a:lnTo>
                  <a:pt x="11929639" y="703882"/>
                </a:lnTo>
                <a:cubicBezTo>
                  <a:pt x="11929639" y="781633"/>
                  <a:pt x="11866610" y="844662"/>
                  <a:pt x="11788859" y="844662"/>
                </a:cubicBezTo>
                <a:lnTo>
                  <a:pt x="140780" y="844662"/>
                </a:lnTo>
                <a:cubicBezTo>
                  <a:pt x="63029" y="844662"/>
                  <a:pt x="0" y="781633"/>
                  <a:pt x="0" y="703882"/>
                </a:cubicBezTo>
                <a:lnTo>
                  <a:pt x="0" y="140780"/>
                </a:lnTo>
                <a:close/>
              </a:path>
            </a:pathLst>
          </a:custGeom>
          <a:solidFill>
            <a:srgbClr val="FBD9E0">
              <a:alpha val="49804"/>
            </a:srgbClr>
          </a:solidFill>
          <a:ln cmpd="dbl">
            <a:solidFill>
              <a:srgbClr val="A5002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293" tIns="140293" rIns="140293" bIns="140293" numCol="1" spcCol="1270" anchor="ctr" anchorCtr="0">
            <a:noAutofit/>
          </a:bodyPr>
          <a:lstStyle/>
          <a:p>
            <a:pPr marL="0" lvl="0" indent="0" algn="l" defTabSz="1155700">
              <a:lnSpc>
                <a:spcPct val="90000"/>
              </a:lnSpc>
              <a:spcBef>
                <a:spcPct val="0"/>
              </a:spcBef>
              <a:spcAft>
                <a:spcPct val="35000"/>
              </a:spcAft>
              <a:buNone/>
            </a:pPr>
            <a:r>
              <a:rPr lang="en-US" sz="2600" kern="1200" dirty="0"/>
              <a:t>A properly structured set of instructions for performing Vedic rituals, from building the yajna-sala to carrying out elaborate rituals such as the soma-</a:t>
            </a:r>
            <a:r>
              <a:rPr lang="en-US" sz="2600" kern="1200" dirty="0" err="1"/>
              <a:t>yagas</a:t>
            </a:r>
            <a:r>
              <a:rPr lang="en-US" sz="2600" kern="1200" dirty="0"/>
              <a:t>, must be established.</a:t>
            </a:r>
            <a:endParaRPr lang="en-IN" sz="2600" kern="1200" dirty="0"/>
          </a:p>
        </p:txBody>
      </p:sp>
      <p:sp>
        <p:nvSpPr>
          <p:cNvPr id="13" name="Freeform: Shape 12">
            <a:extLst>
              <a:ext uri="{FF2B5EF4-FFF2-40B4-BE49-F238E27FC236}">
                <a16:creationId xmlns="" xmlns:a16="http://schemas.microsoft.com/office/drawing/2014/main" id="{520F7A8B-E91E-71C5-3373-1D36B28238AA}"/>
              </a:ext>
            </a:extLst>
          </p:cNvPr>
          <p:cNvSpPr/>
          <p:nvPr/>
        </p:nvSpPr>
        <p:spPr>
          <a:xfrm>
            <a:off x="131179" y="5609238"/>
            <a:ext cx="11929639" cy="844662"/>
          </a:xfrm>
          <a:custGeom>
            <a:avLst/>
            <a:gdLst>
              <a:gd name="connsiteX0" fmla="*/ 0 w 11929639"/>
              <a:gd name="connsiteY0" fmla="*/ 140780 h 844662"/>
              <a:gd name="connsiteX1" fmla="*/ 140780 w 11929639"/>
              <a:gd name="connsiteY1" fmla="*/ 0 h 844662"/>
              <a:gd name="connsiteX2" fmla="*/ 11788859 w 11929639"/>
              <a:gd name="connsiteY2" fmla="*/ 0 h 844662"/>
              <a:gd name="connsiteX3" fmla="*/ 11929639 w 11929639"/>
              <a:gd name="connsiteY3" fmla="*/ 140780 h 844662"/>
              <a:gd name="connsiteX4" fmla="*/ 11929639 w 11929639"/>
              <a:gd name="connsiteY4" fmla="*/ 703882 h 844662"/>
              <a:gd name="connsiteX5" fmla="*/ 11788859 w 11929639"/>
              <a:gd name="connsiteY5" fmla="*/ 844662 h 844662"/>
              <a:gd name="connsiteX6" fmla="*/ 140780 w 11929639"/>
              <a:gd name="connsiteY6" fmla="*/ 844662 h 844662"/>
              <a:gd name="connsiteX7" fmla="*/ 0 w 11929639"/>
              <a:gd name="connsiteY7" fmla="*/ 703882 h 844662"/>
              <a:gd name="connsiteX8" fmla="*/ 0 w 11929639"/>
              <a:gd name="connsiteY8" fmla="*/ 140780 h 84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9639" h="844662">
                <a:moveTo>
                  <a:pt x="0" y="140780"/>
                </a:moveTo>
                <a:cubicBezTo>
                  <a:pt x="0" y="63029"/>
                  <a:pt x="63029" y="0"/>
                  <a:pt x="140780" y="0"/>
                </a:cubicBezTo>
                <a:lnTo>
                  <a:pt x="11788859" y="0"/>
                </a:lnTo>
                <a:cubicBezTo>
                  <a:pt x="11866610" y="0"/>
                  <a:pt x="11929639" y="63029"/>
                  <a:pt x="11929639" y="140780"/>
                </a:cubicBezTo>
                <a:lnTo>
                  <a:pt x="11929639" y="703882"/>
                </a:lnTo>
                <a:cubicBezTo>
                  <a:pt x="11929639" y="781633"/>
                  <a:pt x="11866610" y="844662"/>
                  <a:pt x="11788859" y="844662"/>
                </a:cubicBezTo>
                <a:lnTo>
                  <a:pt x="140780" y="844662"/>
                </a:lnTo>
                <a:cubicBezTo>
                  <a:pt x="63029" y="844662"/>
                  <a:pt x="0" y="781633"/>
                  <a:pt x="0" y="703882"/>
                </a:cubicBezTo>
                <a:lnTo>
                  <a:pt x="0" y="140780"/>
                </a:lnTo>
                <a:close/>
              </a:path>
            </a:pathLst>
          </a:custGeom>
          <a:solidFill>
            <a:srgbClr val="FBD9E0">
              <a:alpha val="49804"/>
            </a:srgbClr>
          </a:solidFill>
          <a:ln cmpd="dbl">
            <a:solidFill>
              <a:srgbClr val="A5002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293" tIns="140293" rIns="140293" bIns="140293" numCol="1" spcCol="1270" anchor="ctr" anchorCtr="0">
            <a:noAutofit/>
          </a:bodyPr>
          <a:lstStyle/>
          <a:p>
            <a:pPr marL="0" lvl="0" indent="0" algn="l" defTabSz="1155700">
              <a:lnSpc>
                <a:spcPct val="90000"/>
              </a:lnSpc>
              <a:spcBef>
                <a:spcPct val="0"/>
              </a:spcBef>
              <a:spcAft>
                <a:spcPct val="35000"/>
              </a:spcAft>
              <a:buNone/>
            </a:pPr>
            <a:r>
              <a:rPr lang="en-US" sz="2600" kern="1200"/>
              <a:t>A method to fix the time for all prescribed activities is necessary.</a:t>
            </a:r>
            <a:endParaRPr lang="en-IN" sz="2600" kern="1200"/>
          </a:p>
        </p:txBody>
      </p:sp>
    </p:spTree>
    <p:extLst>
      <p:ext uri="{BB962C8B-B14F-4D97-AF65-F5344CB8AC3E}">
        <p14:creationId xmlns:p14="http://schemas.microsoft.com/office/powerpoint/2010/main" val="27784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B5C6850-F206-77BF-C2BA-823951D19C60}"/>
              </a:ext>
            </a:extLst>
          </p:cNvPr>
          <p:cNvSpPr>
            <a:spLocks noGrp="1"/>
          </p:cNvSpPr>
          <p:nvPr>
            <p:ph type="title"/>
          </p:nvPr>
        </p:nvSpPr>
        <p:spPr/>
        <p:txBody>
          <a:bodyPr/>
          <a:lstStyle/>
          <a:p>
            <a:r>
              <a:rPr lang="en-US" dirty="0"/>
              <a:t>Vedanga</a:t>
            </a:r>
            <a:endParaRPr lang="en-IN" dirty="0"/>
          </a:p>
        </p:txBody>
      </p:sp>
      <p:sp>
        <p:nvSpPr>
          <p:cNvPr id="2" name="Content Placeholder 1">
            <a:extLst>
              <a:ext uri="{FF2B5EF4-FFF2-40B4-BE49-F238E27FC236}">
                <a16:creationId xmlns="" xmlns:a16="http://schemas.microsoft.com/office/drawing/2014/main" id="{3A6C6241-52DE-2E07-D26D-1326C66B8FBB}"/>
              </a:ext>
            </a:extLst>
          </p:cNvPr>
          <p:cNvSpPr>
            <a:spLocks noGrp="1"/>
          </p:cNvSpPr>
          <p:nvPr>
            <p:ph idx="1"/>
          </p:nvPr>
        </p:nvSpPr>
        <p:spPr>
          <a:xfrm>
            <a:off x="131180" y="863444"/>
            <a:ext cx="10398707" cy="5590565"/>
          </a:xfrm>
        </p:spPr>
        <p:txBody>
          <a:bodyPr/>
          <a:lstStyle/>
          <a:p>
            <a:r>
              <a:rPr lang="en-US" dirty="0"/>
              <a:t>There are six Vedangas addressing these roles</a:t>
            </a:r>
          </a:p>
        </p:txBody>
      </p:sp>
      <p:sp>
        <p:nvSpPr>
          <p:cNvPr id="8" name="Arrow: Notched Right 7">
            <a:extLst>
              <a:ext uri="{FF2B5EF4-FFF2-40B4-BE49-F238E27FC236}">
                <a16:creationId xmlns="" xmlns:a16="http://schemas.microsoft.com/office/drawing/2014/main" id="{B790A215-5913-CC9E-3409-C785C196ECE4}"/>
              </a:ext>
            </a:extLst>
          </p:cNvPr>
          <p:cNvSpPr/>
          <p:nvPr/>
        </p:nvSpPr>
        <p:spPr>
          <a:xfrm>
            <a:off x="0" y="2947511"/>
            <a:ext cx="12192000" cy="1834514"/>
          </a:xfrm>
          <a:prstGeom prst="notchedRightArrow">
            <a:avLst/>
          </a:prstGeom>
          <a:solidFill>
            <a:schemeClr val="accent5">
              <a:lumMod val="20000"/>
              <a:lumOff val="80000"/>
            </a:schemeClr>
          </a:solidFill>
        </p:spPr>
        <p:style>
          <a:lnRef idx="0">
            <a:schemeClr val="dk1">
              <a:hueOff val="0"/>
              <a:satOff val="0"/>
              <a:lumOff val="0"/>
              <a:alphaOff val="0"/>
            </a:schemeClr>
          </a:lnRef>
          <a:fillRef idx="1">
            <a:schemeClr val="accent6">
              <a:tint val="40000"/>
              <a:hueOff val="0"/>
              <a:satOff val="0"/>
              <a:lumOff val="0"/>
              <a:alphaOff val="0"/>
            </a:schemeClr>
          </a:fillRef>
          <a:effectRef idx="2">
            <a:schemeClr val="accent6">
              <a:tint val="40000"/>
              <a:hueOff val="0"/>
              <a:satOff val="0"/>
              <a:lumOff val="0"/>
              <a:alphaOff val="0"/>
            </a:schemeClr>
          </a:effectRef>
          <a:fontRef idx="minor">
            <a:schemeClr val="dk1">
              <a:hueOff val="0"/>
              <a:satOff val="0"/>
              <a:lumOff val="0"/>
              <a:alphaOff val="0"/>
            </a:schemeClr>
          </a:fontRef>
        </p:style>
      </p:sp>
      <p:sp>
        <p:nvSpPr>
          <p:cNvPr id="9" name="Freeform: Shape 8">
            <a:extLst>
              <a:ext uri="{FF2B5EF4-FFF2-40B4-BE49-F238E27FC236}">
                <a16:creationId xmlns="" xmlns:a16="http://schemas.microsoft.com/office/drawing/2014/main" id="{DC95FD15-5C2C-43A1-A948-4990C1DFA19D}"/>
              </a:ext>
            </a:extLst>
          </p:cNvPr>
          <p:cNvSpPr/>
          <p:nvPr/>
        </p:nvSpPr>
        <p:spPr>
          <a:xfrm>
            <a:off x="3013" y="1571626"/>
            <a:ext cx="1842418" cy="1834514"/>
          </a:xfrm>
          <a:custGeom>
            <a:avLst/>
            <a:gdLst>
              <a:gd name="connsiteX0" fmla="*/ 0 w 1754683"/>
              <a:gd name="connsiteY0" fmla="*/ 0 h 1834514"/>
              <a:gd name="connsiteX1" fmla="*/ 1754683 w 1754683"/>
              <a:gd name="connsiteY1" fmla="*/ 0 h 1834514"/>
              <a:gd name="connsiteX2" fmla="*/ 1754683 w 1754683"/>
              <a:gd name="connsiteY2" fmla="*/ 1834514 h 1834514"/>
              <a:gd name="connsiteX3" fmla="*/ 0 w 1754683"/>
              <a:gd name="connsiteY3" fmla="*/ 1834514 h 1834514"/>
              <a:gd name="connsiteX4" fmla="*/ 0 w 1754683"/>
              <a:gd name="connsiteY4" fmla="*/ 0 h 183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683" h="1834514">
                <a:moveTo>
                  <a:pt x="0" y="0"/>
                </a:moveTo>
                <a:lnTo>
                  <a:pt x="1754683" y="0"/>
                </a:lnTo>
                <a:lnTo>
                  <a:pt x="1754683" y="1834514"/>
                </a:lnTo>
                <a:lnTo>
                  <a:pt x="0" y="183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b="1" kern="1200" dirty="0" err="1"/>
              <a:t>Siksha</a:t>
            </a:r>
            <a:r>
              <a:rPr lang="en-US" sz="2400" b="1" kern="1200" dirty="0"/>
              <a:t> (Phonetics)</a:t>
            </a:r>
            <a:endParaRPr lang="en-IN" sz="2400" b="1" kern="1200" dirty="0"/>
          </a:p>
        </p:txBody>
      </p:sp>
      <p:sp>
        <p:nvSpPr>
          <p:cNvPr id="10" name="Oval 9">
            <a:extLst>
              <a:ext uri="{FF2B5EF4-FFF2-40B4-BE49-F238E27FC236}">
                <a16:creationId xmlns="" xmlns:a16="http://schemas.microsoft.com/office/drawing/2014/main" id="{D97FEA11-35A0-DDD1-D971-A5FBC2F24564}"/>
              </a:ext>
            </a:extLst>
          </p:cNvPr>
          <p:cNvSpPr/>
          <p:nvPr/>
        </p:nvSpPr>
        <p:spPr>
          <a:xfrm>
            <a:off x="651041" y="3635454"/>
            <a:ext cx="458628" cy="458628"/>
          </a:xfrm>
          <a:prstGeom prst="ellipse">
            <a:avLst/>
          </a:prstGeom>
        </p:spPr>
        <p:style>
          <a:lnRef idx="0">
            <a:schemeClr val="lt1">
              <a:hueOff val="0"/>
              <a:satOff val="0"/>
              <a:lumOff val="0"/>
              <a:alphaOff val="0"/>
            </a:schemeClr>
          </a:lnRef>
          <a:fillRef idx="3">
            <a:schemeClr val="accent6">
              <a:alpha val="90000"/>
              <a:hueOff val="0"/>
              <a:satOff val="0"/>
              <a:lumOff val="0"/>
              <a:alphaOff val="0"/>
            </a:schemeClr>
          </a:fillRef>
          <a:effectRef idx="3">
            <a:schemeClr val="accent6">
              <a:alpha val="90000"/>
              <a:hueOff val="0"/>
              <a:satOff val="0"/>
              <a:lumOff val="0"/>
              <a:alphaOff val="0"/>
            </a:schemeClr>
          </a:effectRef>
          <a:fontRef idx="minor">
            <a:schemeClr val="lt1"/>
          </a:fontRef>
        </p:style>
      </p:sp>
      <p:sp>
        <p:nvSpPr>
          <p:cNvPr id="11" name="Freeform: Shape 10">
            <a:extLst>
              <a:ext uri="{FF2B5EF4-FFF2-40B4-BE49-F238E27FC236}">
                <a16:creationId xmlns="" xmlns:a16="http://schemas.microsoft.com/office/drawing/2014/main" id="{0632F7EF-B668-02BB-DFEC-44F7716A518B}"/>
              </a:ext>
            </a:extLst>
          </p:cNvPr>
          <p:cNvSpPr/>
          <p:nvPr/>
        </p:nvSpPr>
        <p:spPr>
          <a:xfrm>
            <a:off x="1845431" y="4323397"/>
            <a:ext cx="1754683" cy="1834514"/>
          </a:xfrm>
          <a:custGeom>
            <a:avLst/>
            <a:gdLst>
              <a:gd name="connsiteX0" fmla="*/ 0 w 1754683"/>
              <a:gd name="connsiteY0" fmla="*/ 0 h 1834514"/>
              <a:gd name="connsiteX1" fmla="*/ 1754683 w 1754683"/>
              <a:gd name="connsiteY1" fmla="*/ 0 h 1834514"/>
              <a:gd name="connsiteX2" fmla="*/ 1754683 w 1754683"/>
              <a:gd name="connsiteY2" fmla="*/ 1834514 h 1834514"/>
              <a:gd name="connsiteX3" fmla="*/ 0 w 1754683"/>
              <a:gd name="connsiteY3" fmla="*/ 1834514 h 1834514"/>
              <a:gd name="connsiteX4" fmla="*/ 0 w 1754683"/>
              <a:gd name="connsiteY4" fmla="*/ 0 h 183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683" h="1834514">
                <a:moveTo>
                  <a:pt x="0" y="0"/>
                </a:moveTo>
                <a:lnTo>
                  <a:pt x="1754683" y="0"/>
                </a:lnTo>
                <a:lnTo>
                  <a:pt x="1754683" y="1834514"/>
                </a:lnTo>
                <a:lnTo>
                  <a:pt x="0" y="183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b="1" kern="1200" dirty="0"/>
              <a:t>Vyakarana (Grammar)</a:t>
            </a:r>
            <a:endParaRPr lang="en-IN" sz="2400" b="1" kern="1200" dirty="0"/>
          </a:p>
        </p:txBody>
      </p:sp>
      <p:sp>
        <p:nvSpPr>
          <p:cNvPr id="12" name="Oval 11">
            <a:extLst>
              <a:ext uri="{FF2B5EF4-FFF2-40B4-BE49-F238E27FC236}">
                <a16:creationId xmlns="" xmlns:a16="http://schemas.microsoft.com/office/drawing/2014/main" id="{6D5882BE-8E04-AA89-AFC2-FBAB80F32167}"/>
              </a:ext>
            </a:extLst>
          </p:cNvPr>
          <p:cNvSpPr/>
          <p:nvPr/>
        </p:nvSpPr>
        <p:spPr>
          <a:xfrm>
            <a:off x="2493459" y="3635454"/>
            <a:ext cx="458628" cy="458628"/>
          </a:xfrm>
          <a:prstGeom prst="ellipse">
            <a:avLst/>
          </a:prstGeom>
        </p:spPr>
        <p:style>
          <a:lnRef idx="0">
            <a:schemeClr val="lt1">
              <a:hueOff val="0"/>
              <a:satOff val="0"/>
              <a:lumOff val="0"/>
              <a:alphaOff val="0"/>
            </a:schemeClr>
          </a:lnRef>
          <a:fillRef idx="3">
            <a:schemeClr val="accent6">
              <a:alpha val="90000"/>
              <a:hueOff val="0"/>
              <a:satOff val="0"/>
              <a:lumOff val="0"/>
              <a:alphaOff val="-8000"/>
            </a:schemeClr>
          </a:fillRef>
          <a:effectRef idx="3">
            <a:schemeClr val="accent6">
              <a:alpha val="90000"/>
              <a:hueOff val="0"/>
              <a:satOff val="0"/>
              <a:lumOff val="0"/>
              <a:alphaOff val="-8000"/>
            </a:schemeClr>
          </a:effectRef>
          <a:fontRef idx="minor">
            <a:schemeClr val="lt1"/>
          </a:fontRef>
        </p:style>
      </p:sp>
      <p:sp>
        <p:nvSpPr>
          <p:cNvPr id="13" name="Freeform: Shape 12">
            <a:extLst>
              <a:ext uri="{FF2B5EF4-FFF2-40B4-BE49-F238E27FC236}">
                <a16:creationId xmlns="" xmlns:a16="http://schemas.microsoft.com/office/drawing/2014/main" id="{9EF0FF57-1960-6688-8EB2-ACFB540F1499}"/>
              </a:ext>
            </a:extLst>
          </p:cNvPr>
          <p:cNvSpPr/>
          <p:nvPr/>
        </p:nvSpPr>
        <p:spPr>
          <a:xfrm>
            <a:off x="3687849" y="1571626"/>
            <a:ext cx="1842418" cy="1834514"/>
          </a:xfrm>
          <a:custGeom>
            <a:avLst/>
            <a:gdLst>
              <a:gd name="connsiteX0" fmla="*/ 0 w 1754683"/>
              <a:gd name="connsiteY0" fmla="*/ 0 h 1834514"/>
              <a:gd name="connsiteX1" fmla="*/ 1754683 w 1754683"/>
              <a:gd name="connsiteY1" fmla="*/ 0 h 1834514"/>
              <a:gd name="connsiteX2" fmla="*/ 1754683 w 1754683"/>
              <a:gd name="connsiteY2" fmla="*/ 1834514 h 1834514"/>
              <a:gd name="connsiteX3" fmla="*/ 0 w 1754683"/>
              <a:gd name="connsiteY3" fmla="*/ 1834514 h 1834514"/>
              <a:gd name="connsiteX4" fmla="*/ 0 w 1754683"/>
              <a:gd name="connsiteY4" fmla="*/ 0 h 183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683" h="1834514">
                <a:moveTo>
                  <a:pt x="0" y="0"/>
                </a:moveTo>
                <a:lnTo>
                  <a:pt x="1754683" y="0"/>
                </a:lnTo>
                <a:lnTo>
                  <a:pt x="1754683" y="1834514"/>
                </a:lnTo>
                <a:lnTo>
                  <a:pt x="0" y="183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b="1" kern="1200" dirty="0" err="1"/>
              <a:t>Nirukta</a:t>
            </a:r>
            <a:r>
              <a:rPr lang="en-US" sz="2400" b="1" kern="1200" dirty="0"/>
              <a:t> (</a:t>
            </a:r>
            <a:r>
              <a:rPr lang="en-US" sz="2400" b="1" kern="1200" dirty="0" smtClean="0"/>
              <a:t>Etymology</a:t>
            </a:r>
          </a:p>
          <a:p>
            <a:pPr lvl="0" algn="ctr" defTabSz="1066800">
              <a:lnSpc>
                <a:spcPct val="90000"/>
              </a:lnSpc>
              <a:spcBef>
                <a:spcPct val="0"/>
              </a:spcBef>
              <a:spcAft>
                <a:spcPct val="35000"/>
              </a:spcAft>
            </a:pPr>
            <a:r>
              <a:rPr lang="gu-IN" sz="1400" b="1" dirty="0"/>
              <a:t>વ્યુત્પત્તિશાસ્ત્ર</a:t>
            </a:r>
            <a:r>
              <a:rPr lang="en-US" sz="2400" b="1" kern="1200" dirty="0" smtClean="0"/>
              <a:t>)</a:t>
            </a:r>
            <a:endParaRPr lang="en-IN" sz="2400" b="1" kern="1200" dirty="0"/>
          </a:p>
        </p:txBody>
      </p:sp>
      <p:sp>
        <p:nvSpPr>
          <p:cNvPr id="14" name="Oval 13">
            <a:extLst>
              <a:ext uri="{FF2B5EF4-FFF2-40B4-BE49-F238E27FC236}">
                <a16:creationId xmlns="" xmlns:a16="http://schemas.microsoft.com/office/drawing/2014/main" id="{1A35F9D4-45CC-F99E-DFD4-F227FB72C3B4}"/>
              </a:ext>
            </a:extLst>
          </p:cNvPr>
          <p:cNvSpPr/>
          <p:nvPr/>
        </p:nvSpPr>
        <p:spPr>
          <a:xfrm>
            <a:off x="4335876" y="3635454"/>
            <a:ext cx="458628" cy="458628"/>
          </a:xfrm>
          <a:prstGeom prst="ellipse">
            <a:avLst/>
          </a:prstGeom>
        </p:spPr>
        <p:style>
          <a:lnRef idx="0">
            <a:schemeClr val="lt1">
              <a:hueOff val="0"/>
              <a:satOff val="0"/>
              <a:lumOff val="0"/>
              <a:alphaOff val="0"/>
            </a:schemeClr>
          </a:lnRef>
          <a:fillRef idx="3">
            <a:schemeClr val="accent6">
              <a:alpha val="90000"/>
              <a:hueOff val="0"/>
              <a:satOff val="0"/>
              <a:lumOff val="0"/>
              <a:alphaOff val="-16000"/>
            </a:schemeClr>
          </a:fillRef>
          <a:effectRef idx="3">
            <a:schemeClr val="accent6">
              <a:alpha val="90000"/>
              <a:hueOff val="0"/>
              <a:satOff val="0"/>
              <a:lumOff val="0"/>
              <a:alphaOff val="-16000"/>
            </a:schemeClr>
          </a:effectRef>
          <a:fontRef idx="minor">
            <a:schemeClr val="lt1"/>
          </a:fontRef>
        </p:style>
      </p:sp>
      <p:sp>
        <p:nvSpPr>
          <p:cNvPr id="15" name="Freeform: Shape 14">
            <a:extLst>
              <a:ext uri="{FF2B5EF4-FFF2-40B4-BE49-F238E27FC236}">
                <a16:creationId xmlns="" xmlns:a16="http://schemas.microsoft.com/office/drawing/2014/main" id="{FB24A492-4598-1C65-BB72-0FB2A1F1B69B}"/>
              </a:ext>
            </a:extLst>
          </p:cNvPr>
          <p:cNvSpPr/>
          <p:nvPr/>
        </p:nvSpPr>
        <p:spPr>
          <a:xfrm>
            <a:off x="5530267" y="4323397"/>
            <a:ext cx="1754683" cy="1834514"/>
          </a:xfrm>
          <a:custGeom>
            <a:avLst/>
            <a:gdLst>
              <a:gd name="connsiteX0" fmla="*/ 0 w 1754683"/>
              <a:gd name="connsiteY0" fmla="*/ 0 h 1834514"/>
              <a:gd name="connsiteX1" fmla="*/ 1754683 w 1754683"/>
              <a:gd name="connsiteY1" fmla="*/ 0 h 1834514"/>
              <a:gd name="connsiteX2" fmla="*/ 1754683 w 1754683"/>
              <a:gd name="connsiteY2" fmla="*/ 1834514 h 1834514"/>
              <a:gd name="connsiteX3" fmla="*/ 0 w 1754683"/>
              <a:gd name="connsiteY3" fmla="*/ 1834514 h 1834514"/>
              <a:gd name="connsiteX4" fmla="*/ 0 w 1754683"/>
              <a:gd name="connsiteY4" fmla="*/ 0 h 183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683" h="1834514">
                <a:moveTo>
                  <a:pt x="0" y="0"/>
                </a:moveTo>
                <a:lnTo>
                  <a:pt x="1754683" y="0"/>
                </a:lnTo>
                <a:lnTo>
                  <a:pt x="1754683" y="1834514"/>
                </a:lnTo>
                <a:lnTo>
                  <a:pt x="0" y="183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b="1" kern="1200" dirty="0" err="1"/>
              <a:t>Chandas</a:t>
            </a:r>
            <a:r>
              <a:rPr lang="en-US" sz="2400" b="1" kern="1200" dirty="0"/>
              <a:t> (</a:t>
            </a:r>
            <a:r>
              <a:rPr lang="en-US" sz="2400" b="1" kern="1200" dirty="0" err="1"/>
              <a:t>Metre</a:t>
            </a:r>
            <a:r>
              <a:rPr lang="en-US" sz="2400" b="1" kern="1200" dirty="0"/>
              <a:t>)</a:t>
            </a:r>
            <a:endParaRPr lang="en-IN" sz="2400" b="1" kern="1200" dirty="0"/>
          </a:p>
        </p:txBody>
      </p:sp>
      <p:sp>
        <p:nvSpPr>
          <p:cNvPr id="16" name="Oval 15">
            <a:extLst>
              <a:ext uri="{FF2B5EF4-FFF2-40B4-BE49-F238E27FC236}">
                <a16:creationId xmlns="" xmlns:a16="http://schemas.microsoft.com/office/drawing/2014/main" id="{1E4CC394-C976-BA10-9D7C-2A58C49DC822}"/>
              </a:ext>
            </a:extLst>
          </p:cNvPr>
          <p:cNvSpPr/>
          <p:nvPr/>
        </p:nvSpPr>
        <p:spPr>
          <a:xfrm>
            <a:off x="6178294" y="3635454"/>
            <a:ext cx="458628" cy="458628"/>
          </a:xfrm>
          <a:prstGeom prst="ellipse">
            <a:avLst/>
          </a:prstGeom>
        </p:spPr>
        <p:style>
          <a:lnRef idx="0">
            <a:schemeClr val="lt1">
              <a:hueOff val="0"/>
              <a:satOff val="0"/>
              <a:lumOff val="0"/>
              <a:alphaOff val="0"/>
            </a:schemeClr>
          </a:lnRef>
          <a:fillRef idx="3">
            <a:schemeClr val="accent6">
              <a:alpha val="90000"/>
              <a:hueOff val="0"/>
              <a:satOff val="0"/>
              <a:lumOff val="0"/>
              <a:alphaOff val="-24000"/>
            </a:schemeClr>
          </a:fillRef>
          <a:effectRef idx="3">
            <a:schemeClr val="accent6">
              <a:alpha val="90000"/>
              <a:hueOff val="0"/>
              <a:satOff val="0"/>
              <a:lumOff val="0"/>
              <a:alphaOff val="-24000"/>
            </a:schemeClr>
          </a:effectRef>
          <a:fontRef idx="minor">
            <a:schemeClr val="lt1"/>
          </a:fontRef>
        </p:style>
      </p:sp>
      <p:sp>
        <p:nvSpPr>
          <p:cNvPr id="17" name="Freeform: Shape 16">
            <a:extLst>
              <a:ext uri="{FF2B5EF4-FFF2-40B4-BE49-F238E27FC236}">
                <a16:creationId xmlns="" xmlns:a16="http://schemas.microsoft.com/office/drawing/2014/main" id="{A6D747FD-BE94-2B07-3A0F-28BAD7C5F636}"/>
              </a:ext>
            </a:extLst>
          </p:cNvPr>
          <p:cNvSpPr/>
          <p:nvPr/>
        </p:nvSpPr>
        <p:spPr>
          <a:xfrm>
            <a:off x="7372684" y="1571626"/>
            <a:ext cx="1942766" cy="1834514"/>
          </a:xfrm>
          <a:custGeom>
            <a:avLst/>
            <a:gdLst>
              <a:gd name="connsiteX0" fmla="*/ 0 w 1754683"/>
              <a:gd name="connsiteY0" fmla="*/ 0 h 1834514"/>
              <a:gd name="connsiteX1" fmla="*/ 1754683 w 1754683"/>
              <a:gd name="connsiteY1" fmla="*/ 0 h 1834514"/>
              <a:gd name="connsiteX2" fmla="*/ 1754683 w 1754683"/>
              <a:gd name="connsiteY2" fmla="*/ 1834514 h 1834514"/>
              <a:gd name="connsiteX3" fmla="*/ 0 w 1754683"/>
              <a:gd name="connsiteY3" fmla="*/ 1834514 h 1834514"/>
              <a:gd name="connsiteX4" fmla="*/ 0 w 1754683"/>
              <a:gd name="connsiteY4" fmla="*/ 0 h 183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683" h="1834514">
                <a:moveTo>
                  <a:pt x="0" y="0"/>
                </a:moveTo>
                <a:lnTo>
                  <a:pt x="1754683" y="0"/>
                </a:lnTo>
                <a:lnTo>
                  <a:pt x="1754683" y="1834514"/>
                </a:lnTo>
                <a:lnTo>
                  <a:pt x="0" y="183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b="1" kern="1200" dirty="0"/>
              <a:t>Kalpa (Ritual Instructions)</a:t>
            </a:r>
            <a:endParaRPr lang="en-IN" sz="2400" b="1" kern="1200" dirty="0"/>
          </a:p>
        </p:txBody>
      </p:sp>
      <p:sp>
        <p:nvSpPr>
          <p:cNvPr id="18" name="Oval 17">
            <a:extLst>
              <a:ext uri="{FF2B5EF4-FFF2-40B4-BE49-F238E27FC236}">
                <a16:creationId xmlns="" xmlns:a16="http://schemas.microsoft.com/office/drawing/2014/main" id="{7407901F-09F1-6B92-904C-C89A63639A81}"/>
              </a:ext>
            </a:extLst>
          </p:cNvPr>
          <p:cNvSpPr/>
          <p:nvPr/>
        </p:nvSpPr>
        <p:spPr>
          <a:xfrm>
            <a:off x="8020712" y="3635454"/>
            <a:ext cx="458628" cy="458628"/>
          </a:xfrm>
          <a:prstGeom prst="ellipse">
            <a:avLst/>
          </a:prstGeom>
        </p:spPr>
        <p:style>
          <a:lnRef idx="0">
            <a:schemeClr val="lt1">
              <a:hueOff val="0"/>
              <a:satOff val="0"/>
              <a:lumOff val="0"/>
              <a:alphaOff val="0"/>
            </a:schemeClr>
          </a:lnRef>
          <a:fillRef idx="3">
            <a:schemeClr val="accent6">
              <a:alpha val="90000"/>
              <a:hueOff val="0"/>
              <a:satOff val="0"/>
              <a:lumOff val="0"/>
              <a:alphaOff val="-32000"/>
            </a:schemeClr>
          </a:fillRef>
          <a:effectRef idx="3">
            <a:schemeClr val="accent6">
              <a:alpha val="90000"/>
              <a:hueOff val="0"/>
              <a:satOff val="0"/>
              <a:lumOff val="0"/>
              <a:alphaOff val="-32000"/>
            </a:schemeClr>
          </a:effectRef>
          <a:fontRef idx="minor">
            <a:schemeClr val="lt1"/>
          </a:fontRef>
        </p:style>
      </p:sp>
      <p:sp>
        <p:nvSpPr>
          <p:cNvPr id="19" name="Freeform: Shape 18">
            <a:extLst>
              <a:ext uri="{FF2B5EF4-FFF2-40B4-BE49-F238E27FC236}">
                <a16:creationId xmlns="" xmlns:a16="http://schemas.microsoft.com/office/drawing/2014/main" id="{084853FC-CC59-388D-8500-41EF89A4BA02}"/>
              </a:ext>
            </a:extLst>
          </p:cNvPr>
          <p:cNvSpPr/>
          <p:nvPr/>
        </p:nvSpPr>
        <p:spPr>
          <a:xfrm>
            <a:off x="9172238" y="4323397"/>
            <a:ext cx="1942766" cy="1834514"/>
          </a:xfrm>
          <a:custGeom>
            <a:avLst/>
            <a:gdLst>
              <a:gd name="connsiteX0" fmla="*/ 0 w 1754683"/>
              <a:gd name="connsiteY0" fmla="*/ 0 h 1834514"/>
              <a:gd name="connsiteX1" fmla="*/ 1754683 w 1754683"/>
              <a:gd name="connsiteY1" fmla="*/ 0 h 1834514"/>
              <a:gd name="connsiteX2" fmla="*/ 1754683 w 1754683"/>
              <a:gd name="connsiteY2" fmla="*/ 1834514 h 1834514"/>
              <a:gd name="connsiteX3" fmla="*/ 0 w 1754683"/>
              <a:gd name="connsiteY3" fmla="*/ 1834514 h 1834514"/>
              <a:gd name="connsiteX4" fmla="*/ 0 w 1754683"/>
              <a:gd name="connsiteY4" fmla="*/ 0 h 183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683" h="1834514">
                <a:moveTo>
                  <a:pt x="0" y="0"/>
                </a:moveTo>
                <a:lnTo>
                  <a:pt x="1754683" y="0"/>
                </a:lnTo>
                <a:lnTo>
                  <a:pt x="1754683" y="1834514"/>
                </a:lnTo>
                <a:lnTo>
                  <a:pt x="0" y="183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b="1" kern="1200" dirty="0" err="1"/>
              <a:t>Jyotisha</a:t>
            </a:r>
            <a:r>
              <a:rPr lang="en-US" sz="2400" b="1" kern="1200" dirty="0"/>
              <a:t> (Astronomy and Astrology)</a:t>
            </a:r>
            <a:endParaRPr lang="en-IN" sz="2400" b="1" kern="1200" dirty="0"/>
          </a:p>
        </p:txBody>
      </p:sp>
      <p:sp>
        <p:nvSpPr>
          <p:cNvPr id="20" name="Oval 19">
            <a:extLst>
              <a:ext uri="{FF2B5EF4-FFF2-40B4-BE49-F238E27FC236}">
                <a16:creationId xmlns="" xmlns:a16="http://schemas.microsoft.com/office/drawing/2014/main" id="{921E7E41-AE4E-BA03-1CD4-3D8EEF25D0CE}"/>
              </a:ext>
            </a:extLst>
          </p:cNvPr>
          <p:cNvSpPr/>
          <p:nvPr/>
        </p:nvSpPr>
        <p:spPr>
          <a:xfrm>
            <a:off x="9863130" y="3635454"/>
            <a:ext cx="458628" cy="458628"/>
          </a:xfrm>
          <a:prstGeom prst="ellipse">
            <a:avLst/>
          </a:prstGeom>
        </p:spPr>
        <p:style>
          <a:lnRef idx="0">
            <a:schemeClr val="lt1">
              <a:hueOff val="0"/>
              <a:satOff val="0"/>
              <a:lumOff val="0"/>
              <a:alphaOff val="0"/>
            </a:schemeClr>
          </a:lnRef>
          <a:fillRef idx="3">
            <a:schemeClr val="accent6">
              <a:alpha val="90000"/>
              <a:hueOff val="0"/>
              <a:satOff val="0"/>
              <a:lumOff val="0"/>
              <a:alphaOff val="-40000"/>
            </a:schemeClr>
          </a:fillRef>
          <a:effectRef idx="3">
            <a:schemeClr val="accent6">
              <a:alpha val="90000"/>
              <a:hueOff val="0"/>
              <a:satOff val="0"/>
              <a:lumOff val="0"/>
              <a:alphaOff val="-40000"/>
            </a:schemeClr>
          </a:effectRef>
          <a:fontRef idx="minor">
            <a:schemeClr val="lt1"/>
          </a:fontRef>
        </p:style>
      </p:sp>
    </p:spTree>
    <p:extLst>
      <p:ext uri="{BB962C8B-B14F-4D97-AF65-F5344CB8AC3E}">
        <p14:creationId xmlns:p14="http://schemas.microsoft.com/office/powerpoint/2010/main" val="32218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C5CEC2-1947-C395-8B1D-6DADDFCB3C9E}"/>
              </a:ext>
            </a:extLst>
          </p:cNvPr>
          <p:cNvSpPr>
            <a:spLocks noGrp="1"/>
          </p:cNvSpPr>
          <p:nvPr>
            <p:ph type="title"/>
          </p:nvPr>
        </p:nvSpPr>
        <p:spPr/>
        <p:txBody>
          <a:bodyPr/>
          <a:lstStyle/>
          <a:p>
            <a:r>
              <a:rPr lang="en-US" dirty="0"/>
              <a:t>Vedanga</a:t>
            </a:r>
            <a:endParaRPr lang="en-IN" dirty="0"/>
          </a:p>
        </p:txBody>
      </p:sp>
      <p:sp>
        <p:nvSpPr>
          <p:cNvPr id="3" name="Content Placeholder 2">
            <a:extLst>
              <a:ext uri="{FF2B5EF4-FFF2-40B4-BE49-F238E27FC236}">
                <a16:creationId xmlns="" xmlns:a16="http://schemas.microsoft.com/office/drawing/2014/main" id="{BD2010DE-DA20-8807-CE89-2FD7F03F77BE}"/>
              </a:ext>
            </a:extLst>
          </p:cNvPr>
          <p:cNvSpPr>
            <a:spLocks noGrp="1"/>
          </p:cNvSpPr>
          <p:nvPr>
            <p:ph idx="1"/>
          </p:nvPr>
        </p:nvSpPr>
        <p:spPr/>
        <p:txBody>
          <a:bodyPr/>
          <a:lstStyle/>
          <a:p>
            <a:r>
              <a:rPr lang="en-US" dirty="0"/>
              <a:t>The seeds of all these </a:t>
            </a:r>
            <a:r>
              <a:rPr lang="en-US" b="1" dirty="0">
                <a:solidFill>
                  <a:srgbClr val="C00000"/>
                </a:solidFill>
              </a:rPr>
              <a:t>Vedangas are found in the Vedas </a:t>
            </a:r>
            <a:r>
              <a:rPr lang="en-US" dirty="0"/>
              <a:t>themselves.</a:t>
            </a:r>
          </a:p>
          <a:p>
            <a:r>
              <a:rPr lang="en-US" dirty="0"/>
              <a:t>People wrote elaborate texts on these topics, updating them as needed.</a:t>
            </a:r>
          </a:p>
          <a:p>
            <a:r>
              <a:rPr lang="en-US" dirty="0"/>
              <a:t>Several texts authored at different times help decipher the Vedic texts and know their practical applications.</a:t>
            </a:r>
          </a:p>
          <a:p>
            <a:r>
              <a:rPr lang="en-US" dirty="0"/>
              <a:t>Vedanga texts also have </a:t>
            </a:r>
            <a:r>
              <a:rPr lang="en-US" b="1" dirty="0">
                <a:solidFill>
                  <a:srgbClr val="C00000"/>
                </a:solidFill>
              </a:rPr>
              <a:t>practical applicability </a:t>
            </a:r>
            <a:r>
              <a:rPr lang="en-US" dirty="0"/>
              <a:t>in other fields.</a:t>
            </a:r>
          </a:p>
          <a:p>
            <a:r>
              <a:rPr lang="en-US" b="1" dirty="0">
                <a:solidFill>
                  <a:srgbClr val="C00000"/>
                </a:solidFill>
              </a:rPr>
              <a:t>Examples</a:t>
            </a:r>
            <a:r>
              <a:rPr lang="en-US" dirty="0"/>
              <a:t> </a:t>
            </a:r>
          </a:p>
          <a:p>
            <a:pPr lvl="1"/>
            <a:r>
              <a:rPr lang="en-US" dirty="0"/>
              <a:t>Panini's </a:t>
            </a:r>
            <a:r>
              <a:rPr lang="en-US" dirty="0" err="1"/>
              <a:t>Ashtadhyayi</a:t>
            </a:r>
            <a:r>
              <a:rPr lang="en-US" dirty="0"/>
              <a:t> (Grammar)</a:t>
            </a:r>
          </a:p>
          <a:p>
            <a:pPr lvl="1"/>
            <a:r>
              <a:rPr lang="en-US" dirty="0"/>
              <a:t>Pingala's </a:t>
            </a:r>
            <a:r>
              <a:rPr lang="en-US" dirty="0" err="1"/>
              <a:t>Chandahsastra</a:t>
            </a:r>
            <a:r>
              <a:rPr lang="en-US" dirty="0"/>
              <a:t> (</a:t>
            </a:r>
            <a:r>
              <a:rPr lang="en-US" dirty="0" err="1"/>
              <a:t>Metre</a:t>
            </a:r>
            <a:r>
              <a:rPr lang="en-US" dirty="0"/>
              <a:t>)</a:t>
            </a:r>
          </a:p>
          <a:p>
            <a:pPr lvl="1"/>
            <a:r>
              <a:rPr lang="en-US" dirty="0" err="1"/>
              <a:t>Sulba</a:t>
            </a:r>
            <a:r>
              <a:rPr lang="en-US" dirty="0"/>
              <a:t>-sutras (Geometry)</a:t>
            </a:r>
          </a:p>
          <a:p>
            <a:pPr lvl="1"/>
            <a:r>
              <a:rPr lang="en-US" dirty="0"/>
              <a:t>Various works related to </a:t>
            </a:r>
            <a:r>
              <a:rPr lang="en-US" dirty="0" err="1"/>
              <a:t>Jyotisha</a:t>
            </a:r>
            <a:r>
              <a:rPr lang="en-US" dirty="0"/>
              <a:t>-sastra (Astronomy and Astrology)</a:t>
            </a:r>
            <a:endParaRPr lang="en-IN" dirty="0"/>
          </a:p>
        </p:txBody>
      </p:sp>
    </p:spTree>
    <p:extLst>
      <p:ext uri="{BB962C8B-B14F-4D97-AF65-F5344CB8AC3E}">
        <p14:creationId xmlns:p14="http://schemas.microsoft.com/office/powerpoint/2010/main" val="42183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298066B1-7B12-5A8A-75C7-70C7DB3232F4}"/>
              </a:ext>
            </a:extLst>
          </p:cNvPr>
          <p:cNvSpPr>
            <a:spLocks noGrp="1"/>
          </p:cNvSpPr>
          <p:nvPr>
            <p:ph idx="1"/>
          </p:nvPr>
        </p:nvSpPr>
        <p:spPr>
          <a:xfrm>
            <a:off x="131180" y="863444"/>
            <a:ext cx="9779313" cy="5590565"/>
          </a:xfrm>
        </p:spPr>
        <p:txBody>
          <a:bodyPr/>
          <a:lstStyle/>
          <a:p>
            <a:r>
              <a:rPr lang="en-US" dirty="0"/>
              <a:t>The word Veda is generally derived from the </a:t>
            </a:r>
            <a:r>
              <a:rPr lang="en-US" b="1" dirty="0">
                <a:solidFill>
                  <a:srgbClr val="C00000"/>
                </a:solidFill>
              </a:rPr>
              <a:t>Sanskrit root </a:t>
            </a:r>
            <a:r>
              <a:rPr lang="en-US" b="1" dirty="0" err="1">
                <a:solidFill>
                  <a:srgbClr val="C00000"/>
                </a:solidFill>
              </a:rPr>
              <a:t>विद्</a:t>
            </a:r>
            <a:r>
              <a:rPr lang="en-US" b="1" dirty="0">
                <a:solidFill>
                  <a:srgbClr val="C00000"/>
                </a:solidFill>
              </a:rPr>
              <a:t> </a:t>
            </a:r>
            <a:r>
              <a:rPr lang="en-US" dirty="0"/>
              <a:t>(vid - to know). The word Veda can be derived from five verbal roots. </a:t>
            </a:r>
          </a:p>
          <a:p>
            <a:r>
              <a:rPr lang="en-US" dirty="0"/>
              <a:t>These mean to exist, to know, to discriminate, to obtain, and to make known. </a:t>
            </a:r>
          </a:p>
          <a:p>
            <a:r>
              <a:rPr lang="en-US" dirty="0"/>
              <a:t>Veda </a:t>
            </a:r>
            <a:r>
              <a:rPr lang="en-US" b="1" dirty="0">
                <a:solidFill>
                  <a:srgbClr val="C00000"/>
                </a:solidFill>
              </a:rPr>
              <a:t>indicates a vast body of knowledge </a:t>
            </a:r>
            <a:r>
              <a:rPr lang="en-US" dirty="0"/>
              <a:t>concerning the eternal spiritual values and principles and practices for gainful and happy living revealed to the </a:t>
            </a:r>
            <a:r>
              <a:rPr lang="en-US" dirty="0" err="1" smtClean="0"/>
              <a:t>rșis</a:t>
            </a:r>
            <a:r>
              <a:rPr lang="en-US" dirty="0" smtClean="0"/>
              <a:t>(rishis) </a:t>
            </a:r>
            <a:r>
              <a:rPr lang="en-US" dirty="0"/>
              <a:t>through their deep meditation. </a:t>
            </a:r>
          </a:p>
          <a:p>
            <a:r>
              <a:rPr lang="en-US" dirty="0"/>
              <a:t>The Hindu religious tradition has accorded the Vedas the </a:t>
            </a:r>
            <a:r>
              <a:rPr lang="en-US" b="1" dirty="0">
                <a:solidFill>
                  <a:srgbClr val="C00000"/>
                </a:solidFill>
              </a:rPr>
              <a:t>highest place in its </a:t>
            </a:r>
            <a:r>
              <a:rPr lang="en-US" b="1" dirty="0" smtClean="0">
                <a:solidFill>
                  <a:srgbClr val="C00000"/>
                </a:solidFill>
              </a:rPr>
              <a:t>canonical (</a:t>
            </a:r>
            <a:r>
              <a:rPr lang="gu-IN" b="1" dirty="0" smtClean="0">
                <a:solidFill>
                  <a:srgbClr val="C00000"/>
                </a:solidFill>
              </a:rPr>
              <a:t>પ્રમાણભૂત</a:t>
            </a:r>
            <a:r>
              <a:rPr lang="en-IN" b="1" dirty="0" smtClean="0">
                <a:solidFill>
                  <a:srgbClr val="C00000"/>
                </a:solidFill>
              </a:rPr>
              <a:t>)</a:t>
            </a:r>
            <a:r>
              <a:rPr lang="en-US" b="1" dirty="0" smtClean="0">
                <a:solidFill>
                  <a:srgbClr val="C00000"/>
                </a:solidFill>
              </a:rPr>
              <a:t> </a:t>
            </a:r>
            <a:r>
              <a:rPr lang="en-US" b="1" dirty="0">
                <a:solidFill>
                  <a:srgbClr val="C00000"/>
                </a:solidFill>
              </a:rPr>
              <a:t>literature and are </a:t>
            </a:r>
            <a:r>
              <a:rPr lang="en-US" b="1" dirty="0" smtClean="0">
                <a:solidFill>
                  <a:srgbClr val="C00000"/>
                </a:solidFill>
              </a:rPr>
              <a:t>revered (</a:t>
            </a:r>
            <a:r>
              <a:rPr lang="gu-IN" b="1" dirty="0" smtClean="0">
                <a:solidFill>
                  <a:srgbClr val="C00000"/>
                </a:solidFill>
              </a:rPr>
              <a:t>આદરણીય</a:t>
            </a:r>
            <a:r>
              <a:rPr lang="en-IN" b="1" dirty="0" smtClean="0">
                <a:solidFill>
                  <a:srgbClr val="C00000"/>
                </a:solidFill>
              </a:rPr>
              <a:t>)</a:t>
            </a:r>
            <a:r>
              <a:rPr lang="en-US" b="1" dirty="0" smtClean="0">
                <a:solidFill>
                  <a:srgbClr val="C00000"/>
                </a:solidFill>
              </a:rPr>
              <a:t> </a:t>
            </a:r>
            <a:r>
              <a:rPr lang="en-US" b="1" dirty="0">
                <a:solidFill>
                  <a:srgbClr val="C00000"/>
                </a:solidFill>
              </a:rPr>
              <a:t>as the basic scriptures. </a:t>
            </a:r>
          </a:p>
          <a:p>
            <a:r>
              <a:rPr lang="en-US" dirty="0"/>
              <a:t>It is believed in the Indian tradition that the Veda is the </a:t>
            </a:r>
            <a:r>
              <a:rPr lang="en-US" b="1" dirty="0">
                <a:solidFill>
                  <a:srgbClr val="C00000"/>
                </a:solidFill>
              </a:rPr>
              <a:t>poetry of Gods</a:t>
            </a:r>
            <a:r>
              <a:rPr lang="en-US" dirty="0"/>
              <a:t> and it </a:t>
            </a:r>
            <a:r>
              <a:rPr lang="en-US" b="1" dirty="0">
                <a:solidFill>
                  <a:srgbClr val="C00000"/>
                </a:solidFill>
              </a:rPr>
              <a:t>neither fades nor becomes stale </a:t>
            </a:r>
            <a:r>
              <a:rPr lang="en-US" dirty="0"/>
              <a:t>by the passing of time. </a:t>
            </a:r>
          </a:p>
          <a:p>
            <a:endParaRPr lang="en-IN" dirty="0"/>
          </a:p>
        </p:txBody>
      </p:sp>
      <p:sp>
        <p:nvSpPr>
          <p:cNvPr id="4" name="Title 3">
            <a:extLst>
              <a:ext uri="{FF2B5EF4-FFF2-40B4-BE49-F238E27FC236}">
                <a16:creationId xmlns="" xmlns:a16="http://schemas.microsoft.com/office/drawing/2014/main" id="{E168445B-0CEF-D71A-BA89-DD5C37AD6FFE}"/>
              </a:ext>
            </a:extLst>
          </p:cNvPr>
          <p:cNvSpPr>
            <a:spLocks noGrp="1"/>
          </p:cNvSpPr>
          <p:nvPr>
            <p:ph type="title"/>
          </p:nvPr>
        </p:nvSpPr>
        <p:spPr/>
        <p:txBody>
          <a:bodyPr>
            <a:normAutofit/>
          </a:bodyPr>
          <a:lstStyle/>
          <a:p>
            <a:r>
              <a:rPr lang="en-US" dirty="0"/>
              <a:t>History of Vedas</a:t>
            </a:r>
            <a:endParaRPr lang="en-IN" dirty="0"/>
          </a:p>
        </p:txBody>
      </p:sp>
      <p:pic>
        <p:nvPicPr>
          <p:cNvPr id="2" name="Picture 1">
            <a:extLst>
              <a:ext uri="{FF2B5EF4-FFF2-40B4-BE49-F238E27FC236}">
                <a16:creationId xmlns="" xmlns:a16="http://schemas.microsoft.com/office/drawing/2014/main" id="{4305741D-D0D4-AC8D-6104-53B77A84EAA1}"/>
              </a:ext>
            </a:extLst>
          </p:cNvPr>
          <p:cNvPicPr>
            <a:picLocks noChangeAspect="1"/>
          </p:cNvPicPr>
          <p:nvPr/>
        </p:nvPicPr>
        <p:blipFill rotWithShape="1">
          <a:blip r:embed="rId2"/>
          <a:srcRect l="8301" r="8187"/>
          <a:stretch/>
        </p:blipFill>
        <p:spPr>
          <a:xfrm>
            <a:off x="9910493" y="2171700"/>
            <a:ext cx="2281507" cy="2171701"/>
          </a:xfrm>
          <a:prstGeom prst="rect">
            <a:avLst/>
          </a:prstGeom>
        </p:spPr>
      </p:pic>
    </p:spTree>
    <p:extLst>
      <p:ext uri="{BB962C8B-B14F-4D97-AF65-F5344CB8AC3E}">
        <p14:creationId xmlns:p14="http://schemas.microsoft.com/office/powerpoint/2010/main" val="8937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FF0EAFC-B800-C18A-B9CE-461E81BBE99B}"/>
              </a:ext>
            </a:extLst>
          </p:cNvPr>
          <p:cNvSpPr>
            <a:spLocks noGrp="1"/>
          </p:cNvSpPr>
          <p:nvPr>
            <p:ph idx="1"/>
          </p:nvPr>
        </p:nvSpPr>
        <p:spPr/>
        <p:txBody>
          <a:bodyPr/>
          <a:lstStyle/>
          <a:p>
            <a:r>
              <a:rPr lang="en-US" dirty="0"/>
              <a:t>The word </a:t>
            </a:r>
            <a:r>
              <a:rPr lang="en-US" dirty="0" err="1"/>
              <a:t>Siksha</a:t>
            </a:r>
            <a:r>
              <a:rPr lang="en-US" dirty="0"/>
              <a:t> means “</a:t>
            </a:r>
            <a:r>
              <a:rPr lang="en-US" b="1" dirty="0">
                <a:solidFill>
                  <a:srgbClr val="C00000"/>
                </a:solidFill>
              </a:rPr>
              <a:t>to acquire knowledge</a:t>
            </a:r>
            <a:r>
              <a:rPr lang="en-US" dirty="0"/>
              <a:t>”.</a:t>
            </a:r>
          </a:p>
          <a:p>
            <a:r>
              <a:rPr lang="en-US" dirty="0"/>
              <a:t>In the Vedic context, </a:t>
            </a:r>
            <a:r>
              <a:rPr lang="en-US" b="1" dirty="0" err="1">
                <a:solidFill>
                  <a:srgbClr val="C00000"/>
                </a:solidFill>
              </a:rPr>
              <a:t>Siksha</a:t>
            </a:r>
            <a:r>
              <a:rPr lang="en-US" b="1" dirty="0">
                <a:solidFill>
                  <a:srgbClr val="C00000"/>
                </a:solidFill>
              </a:rPr>
              <a:t> deals with pronunciation</a:t>
            </a:r>
            <a:r>
              <a:rPr lang="en-US" dirty="0"/>
              <a:t>.</a:t>
            </a:r>
          </a:p>
          <a:p>
            <a:r>
              <a:rPr lang="en-US" dirty="0" err="1"/>
              <a:t>Siksha</a:t>
            </a:r>
            <a:r>
              <a:rPr lang="en-US" dirty="0"/>
              <a:t> was the </a:t>
            </a:r>
            <a:r>
              <a:rPr lang="en-US" b="1" dirty="0">
                <a:solidFill>
                  <a:srgbClr val="C00000"/>
                </a:solidFill>
              </a:rPr>
              <a:t>first thing taught </a:t>
            </a:r>
            <a:r>
              <a:rPr lang="en-US" dirty="0"/>
              <a:t>in the ancient educational system.</a:t>
            </a:r>
          </a:p>
          <a:p>
            <a:r>
              <a:rPr lang="en-US" dirty="0"/>
              <a:t>Described briefly in the </a:t>
            </a:r>
            <a:r>
              <a:rPr lang="en-US" b="1" dirty="0" err="1">
                <a:solidFill>
                  <a:srgbClr val="C00000"/>
                </a:solidFill>
              </a:rPr>
              <a:t>Taittiriya</a:t>
            </a:r>
            <a:r>
              <a:rPr lang="en-US" b="1" dirty="0">
                <a:solidFill>
                  <a:srgbClr val="C00000"/>
                </a:solidFill>
              </a:rPr>
              <a:t> Upanishad </a:t>
            </a:r>
            <a:r>
              <a:rPr lang="en-US" dirty="0"/>
              <a:t>and </a:t>
            </a:r>
            <a:r>
              <a:rPr lang="en-US" b="1" dirty="0">
                <a:solidFill>
                  <a:srgbClr val="C00000"/>
                </a:solidFill>
              </a:rPr>
              <a:t>elaborated in </a:t>
            </a:r>
            <a:r>
              <a:rPr lang="en-US" b="1" dirty="0" err="1">
                <a:solidFill>
                  <a:srgbClr val="C00000"/>
                </a:solidFill>
              </a:rPr>
              <a:t>Siksha</a:t>
            </a:r>
            <a:r>
              <a:rPr lang="en-US" b="1" dirty="0">
                <a:solidFill>
                  <a:srgbClr val="C00000"/>
                </a:solidFill>
              </a:rPr>
              <a:t>-shastra</a:t>
            </a:r>
            <a:r>
              <a:rPr lang="en-US" dirty="0"/>
              <a:t>.</a:t>
            </a:r>
          </a:p>
          <a:p>
            <a:r>
              <a:rPr lang="en-US" dirty="0" err="1"/>
              <a:t>Siksha</a:t>
            </a:r>
            <a:r>
              <a:rPr lang="en-US" dirty="0"/>
              <a:t> is the science of pronunciation, crucial for preserving the Vedic text from corruption.</a:t>
            </a:r>
          </a:p>
          <a:p>
            <a:r>
              <a:rPr lang="en-US" dirty="0" err="1"/>
              <a:t>Siksha</a:t>
            </a:r>
            <a:r>
              <a:rPr lang="en-US" dirty="0"/>
              <a:t> directs attention to all details of the pronunciation process.</a:t>
            </a:r>
          </a:p>
          <a:p>
            <a:r>
              <a:rPr lang="en-US" dirty="0" err="1"/>
              <a:t>Siksha</a:t>
            </a:r>
            <a:r>
              <a:rPr lang="en-US" dirty="0"/>
              <a:t>-shastra is a systematic approach to </a:t>
            </a:r>
            <a:r>
              <a:rPr lang="en-US" b="1" dirty="0">
                <a:solidFill>
                  <a:srgbClr val="C00000"/>
                </a:solidFill>
              </a:rPr>
              <a:t>phonetics.</a:t>
            </a:r>
          </a:p>
          <a:p>
            <a:r>
              <a:rPr lang="en-US" dirty="0"/>
              <a:t>Defines characteristics of basic sound units (varna) and explains sound production.</a:t>
            </a:r>
          </a:p>
          <a:p>
            <a:r>
              <a:rPr lang="en-US" dirty="0"/>
              <a:t>Several books on </a:t>
            </a:r>
            <a:r>
              <a:rPr lang="en-US" dirty="0" err="1"/>
              <a:t>Siksha</a:t>
            </a:r>
            <a:r>
              <a:rPr lang="en-US" dirty="0"/>
              <a:t>-shastra, with </a:t>
            </a:r>
            <a:r>
              <a:rPr lang="en-US" b="1" dirty="0" err="1">
                <a:solidFill>
                  <a:srgbClr val="C00000"/>
                </a:solidFill>
              </a:rPr>
              <a:t>Paniniya-Siksha</a:t>
            </a:r>
            <a:r>
              <a:rPr lang="en-US" b="1" dirty="0">
                <a:solidFill>
                  <a:srgbClr val="C00000"/>
                </a:solidFill>
              </a:rPr>
              <a:t> being the most popular</a:t>
            </a:r>
            <a:r>
              <a:rPr lang="en-US" dirty="0"/>
              <a:t>, attributed to Panini, the famous grammarian.</a:t>
            </a:r>
          </a:p>
          <a:p>
            <a:endParaRPr lang="en-IN" dirty="0"/>
          </a:p>
        </p:txBody>
      </p:sp>
      <p:sp>
        <p:nvSpPr>
          <p:cNvPr id="2" name="Title 1">
            <a:extLst>
              <a:ext uri="{FF2B5EF4-FFF2-40B4-BE49-F238E27FC236}">
                <a16:creationId xmlns="" xmlns:a16="http://schemas.microsoft.com/office/drawing/2014/main" id="{FA785FDB-2991-FF9C-0FCE-0B1465DAFFCF}"/>
              </a:ext>
            </a:extLst>
          </p:cNvPr>
          <p:cNvSpPr>
            <a:spLocks noGrp="1"/>
          </p:cNvSpPr>
          <p:nvPr>
            <p:ph type="title"/>
          </p:nvPr>
        </p:nvSpPr>
        <p:spPr/>
        <p:txBody>
          <a:bodyPr/>
          <a:lstStyle/>
          <a:p>
            <a:r>
              <a:rPr lang="en-US" dirty="0" err="1"/>
              <a:t>Siksha</a:t>
            </a:r>
            <a:endParaRPr lang="en-IN" dirty="0"/>
          </a:p>
        </p:txBody>
      </p:sp>
    </p:spTree>
    <p:extLst>
      <p:ext uri="{BB962C8B-B14F-4D97-AF65-F5344CB8AC3E}">
        <p14:creationId xmlns:p14="http://schemas.microsoft.com/office/powerpoint/2010/main" val="97142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FF0EAFC-B800-C18A-B9CE-461E81BBE99B}"/>
              </a:ext>
            </a:extLst>
          </p:cNvPr>
          <p:cNvSpPr>
            <a:spLocks noGrp="1"/>
          </p:cNvSpPr>
          <p:nvPr>
            <p:ph idx="1"/>
          </p:nvPr>
        </p:nvSpPr>
        <p:spPr/>
        <p:txBody>
          <a:bodyPr/>
          <a:lstStyle/>
          <a:p>
            <a:r>
              <a:rPr lang="en-US" dirty="0"/>
              <a:t>Famous Text on </a:t>
            </a:r>
            <a:r>
              <a:rPr lang="en-US" b="1" dirty="0" err="1">
                <a:solidFill>
                  <a:srgbClr val="C00000"/>
                </a:solidFill>
              </a:rPr>
              <a:t>Sikṣā</a:t>
            </a:r>
            <a:r>
              <a:rPr lang="en-US" b="1" dirty="0">
                <a:solidFill>
                  <a:srgbClr val="C00000"/>
                </a:solidFill>
              </a:rPr>
              <a:t> </a:t>
            </a:r>
            <a:r>
              <a:rPr lang="en-US" b="1" dirty="0" err="1">
                <a:solidFill>
                  <a:srgbClr val="C00000"/>
                </a:solidFill>
              </a:rPr>
              <a:t>Paṇiniya-śikṣā</a:t>
            </a:r>
            <a:r>
              <a:rPr lang="en-US" dirty="0"/>
              <a:t>, attributed to the grammarian </a:t>
            </a:r>
            <a:r>
              <a:rPr lang="en-US" b="1" dirty="0" err="1">
                <a:solidFill>
                  <a:srgbClr val="C00000"/>
                </a:solidFill>
              </a:rPr>
              <a:t>Pāṇini</a:t>
            </a:r>
            <a:r>
              <a:rPr lang="en-US" b="1" dirty="0">
                <a:solidFill>
                  <a:srgbClr val="C00000"/>
                </a:solidFill>
              </a:rPr>
              <a:t>,</a:t>
            </a:r>
            <a:r>
              <a:rPr lang="en-US" dirty="0"/>
              <a:t> is a widely studied text on </a:t>
            </a:r>
            <a:r>
              <a:rPr lang="en-US" dirty="0" err="1"/>
              <a:t>Sikṣā</a:t>
            </a:r>
            <a:r>
              <a:rPr lang="en-US" dirty="0"/>
              <a:t>.</a:t>
            </a:r>
          </a:p>
          <a:p>
            <a:r>
              <a:rPr lang="en-IN" dirty="0"/>
              <a:t>It discusses </a:t>
            </a:r>
            <a:r>
              <a:rPr lang="en-IN" b="1" dirty="0" err="1">
                <a:solidFill>
                  <a:srgbClr val="C00000"/>
                </a:solidFill>
              </a:rPr>
              <a:t>Rasayana</a:t>
            </a:r>
            <a:r>
              <a:rPr lang="en-IN" dirty="0"/>
              <a:t> (therapeutic supplements), </a:t>
            </a:r>
            <a:r>
              <a:rPr lang="en-IN" b="1" dirty="0" err="1">
                <a:solidFill>
                  <a:srgbClr val="C00000"/>
                </a:solidFill>
              </a:rPr>
              <a:t>Bhasmas</a:t>
            </a:r>
            <a:r>
              <a:rPr lang="en-IN" dirty="0"/>
              <a:t> (metal/mineral preparations), and </a:t>
            </a:r>
            <a:r>
              <a:rPr lang="en-IN" b="1" dirty="0" err="1">
                <a:solidFill>
                  <a:srgbClr val="C00000"/>
                </a:solidFill>
              </a:rPr>
              <a:t>Pañcakarma</a:t>
            </a:r>
            <a:r>
              <a:rPr lang="en-IN" dirty="0"/>
              <a:t> (cleansing therapies) in Ayurvedic medicine.</a:t>
            </a:r>
          </a:p>
        </p:txBody>
      </p:sp>
      <p:sp>
        <p:nvSpPr>
          <p:cNvPr id="2" name="Title 1">
            <a:extLst>
              <a:ext uri="{FF2B5EF4-FFF2-40B4-BE49-F238E27FC236}">
                <a16:creationId xmlns="" xmlns:a16="http://schemas.microsoft.com/office/drawing/2014/main" id="{FA785FDB-2991-FF9C-0FCE-0B1465DAFFCF}"/>
              </a:ext>
            </a:extLst>
          </p:cNvPr>
          <p:cNvSpPr>
            <a:spLocks noGrp="1"/>
          </p:cNvSpPr>
          <p:nvPr>
            <p:ph type="title"/>
          </p:nvPr>
        </p:nvSpPr>
        <p:spPr/>
        <p:txBody>
          <a:bodyPr/>
          <a:lstStyle/>
          <a:p>
            <a:r>
              <a:rPr lang="en-US" dirty="0" err="1"/>
              <a:t>Siksha</a:t>
            </a:r>
            <a:endParaRPr lang="en-IN" dirty="0"/>
          </a:p>
        </p:txBody>
      </p:sp>
      <p:pic>
        <p:nvPicPr>
          <p:cNvPr id="4" name="Picture 3">
            <a:extLst>
              <a:ext uri="{FF2B5EF4-FFF2-40B4-BE49-F238E27FC236}">
                <a16:creationId xmlns="" xmlns:a16="http://schemas.microsoft.com/office/drawing/2014/main" id="{2CDAB00C-5233-050A-7585-5F4C92383CBE}"/>
              </a:ext>
            </a:extLst>
          </p:cNvPr>
          <p:cNvPicPr>
            <a:picLocks noChangeAspect="1"/>
          </p:cNvPicPr>
          <p:nvPr/>
        </p:nvPicPr>
        <p:blipFill>
          <a:blip r:embed="rId2"/>
          <a:stretch>
            <a:fillRect/>
          </a:stretch>
        </p:blipFill>
        <p:spPr>
          <a:xfrm>
            <a:off x="1905000" y="3058190"/>
            <a:ext cx="8382000" cy="3147458"/>
          </a:xfrm>
          <a:prstGeom prst="rect">
            <a:avLst/>
          </a:prstGeom>
        </p:spPr>
      </p:pic>
    </p:spTree>
    <p:extLst>
      <p:ext uri="{BB962C8B-B14F-4D97-AF65-F5344CB8AC3E}">
        <p14:creationId xmlns:p14="http://schemas.microsoft.com/office/powerpoint/2010/main" val="58839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2965201418"/>
              </p:ext>
            </p:extLst>
          </p:nvPr>
        </p:nvGraphicFramePr>
        <p:xfrm>
          <a:off x="543791" y="794326"/>
          <a:ext cx="11104418" cy="5323298"/>
        </p:xfrm>
        <a:graphic>
          <a:graphicData uri="http://schemas.openxmlformats.org/drawingml/2006/table">
            <a:tbl>
              <a:tblPr>
                <a:tableStyleId>{3C2FFA5D-87B4-456A-9821-1D502468CF0F}</a:tableStyleId>
              </a:tblPr>
              <a:tblGrid>
                <a:gridCol w="1163852"/>
                <a:gridCol w="2553540"/>
                <a:gridCol w="2462342"/>
                <a:gridCol w="2462342"/>
                <a:gridCol w="2462342"/>
              </a:tblGrid>
              <a:tr h="255383">
                <a:tc>
                  <a:txBody>
                    <a:bodyPr/>
                    <a:lstStyle/>
                    <a:p>
                      <a:pPr algn="ctr"/>
                      <a:r>
                        <a:rPr lang="en-IN" sz="1700" b="1" dirty="0" err="1"/>
                        <a:t>Vedanga</a:t>
                      </a:r>
                      <a:endParaRPr lang="en-IN" sz="1700" b="1" dirty="0"/>
                    </a:p>
                  </a:txBody>
                  <a:tcPr marL="57254" marR="57254" marT="28627" marB="28627" anchor="ctr"/>
                </a:tc>
                <a:tc>
                  <a:txBody>
                    <a:bodyPr/>
                    <a:lstStyle/>
                    <a:p>
                      <a:pPr algn="ctr"/>
                      <a:r>
                        <a:rPr lang="en-IN" sz="1700" b="1" dirty="0"/>
                        <a:t>Focus</a:t>
                      </a:r>
                    </a:p>
                  </a:txBody>
                  <a:tcPr marL="57254" marR="57254" marT="28627" marB="28627" anchor="ctr"/>
                </a:tc>
                <a:tc>
                  <a:txBody>
                    <a:bodyPr/>
                    <a:lstStyle/>
                    <a:p>
                      <a:pPr algn="ctr"/>
                      <a:r>
                        <a:rPr lang="en-IN" sz="1700" b="1" dirty="0"/>
                        <a:t>Purpose</a:t>
                      </a:r>
                    </a:p>
                  </a:txBody>
                  <a:tcPr marL="57254" marR="57254" marT="28627" marB="28627" anchor="ctr"/>
                </a:tc>
                <a:tc>
                  <a:txBody>
                    <a:bodyPr/>
                    <a:lstStyle/>
                    <a:p>
                      <a:pPr algn="ctr"/>
                      <a:r>
                        <a:rPr lang="en-IN" sz="1700" b="1" dirty="0"/>
                        <a:t>Components</a:t>
                      </a:r>
                    </a:p>
                  </a:txBody>
                  <a:tcPr marL="57254" marR="57254" marT="28627" marB="28627" anchor="ctr"/>
                </a:tc>
                <a:tc>
                  <a:txBody>
                    <a:bodyPr/>
                    <a:lstStyle/>
                    <a:p>
                      <a:pPr algn="ctr"/>
                      <a:r>
                        <a:rPr lang="en-IN" sz="1700" b="1" dirty="0"/>
                        <a:t>Notable Texts</a:t>
                      </a:r>
                    </a:p>
                  </a:txBody>
                  <a:tcPr marL="57254" marR="57254" marT="28627" marB="28627" anchor="ctr"/>
                </a:tc>
              </a:tr>
              <a:tr h="829993">
                <a:tc>
                  <a:txBody>
                    <a:bodyPr/>
                    <a:lstStyle/>
                    <a:p>
                      <a:pPr algn="ctr"/>
                      <a:r>
                        <a:rPr lang="en-IN" sz="1700"/>
                        <a:t>Shiksha</a:t>
                      </a:r>
                    </a:p>
                  </a:txBody>
                  <a:tcPr marL="57254" marR="57254" marT="28627" marB="28627" anchor="ctr"/>
                </a:tc>
                <a:tc>
                  <a:txBody>
                    <a:bodyPr/>
                    <a:lstStyle/>
                    <a:p>
                      <a:pPr algn="ctr"/>
                      <a:r>
                        <a:rPr lang="en-IN" sz="1700"/>
                        <a:t>Phonetics</a:t>
                      </a:r>
                    </a:p>
                  </a:txBody>
                  <a:tcPr marL="57254" marR="57254" marT="28627" marB="28627" anchor="ctr"/>
                </a:tc>
                <a:tc>
                  <a:txBody>
                    <a:bodyPr/>
                    <a:lstStyle/>
                    <a:p>
                      <a:pPr algn="ctr"/>
                      <a:r>
                        <a:rPr lang="en-US" sz="1700"/>
                        <a:t>Ensures correct pronunciation of Vedic hymns and mantras</a:t>
                      </a:r>
                    </a:p>
                  </a:txBody>
                  <a:tcPr marL="57254" marR="57254" marT="28627" marB="28627" anchor="ctr"/>
                </a:tc>
                <a:tc>
                  <a:txBody>
                    <a:bodyPr/>
                    <a:lstStyle/>
                    <a:p>
                      <a:pPr algn="ctr"/>
                      <a:r>
                        <a:rPr lang="en-IN" sz="1700"/>
                        <a:t>Sounds, accents, intonations, articulation</a:t>
                      </a:r>
                    </a:p>
                  </a:txBody>
                  <a:tcPr marL="57254" marR="57254" marT="28627" marB="28627" anchor="ctr"/>
                </a:tc>
                <a:tc>
                  <a:txBody>
                    <a:bodyPr/>
                    <a:lstStyle/>
                    <a:p>
                      <a:pPr algn="ctr"/>
                      <a:r>
                        <a:rPr lang="en-IN" sz="1700"/>
                        <a:t>Paniniya Shiksha, Yajnavalkya Shiksha</a:t>
                      </a:r>
                    </a:p>
                  </a:txBody>
                  <a:tcPr marL="57254" marR="57254" marT="28627" marB="28627" anchor="ctr"/>
                </a:tc>
              </a:tr>
              <a:tr h="638455">
                <a:tc>
                  <a:txBody>
                    <a:bodyPr/>
                    <a:lstStyle/>
                    <a:p>
                      <a:pPr algn="ctr"/>
                      <a:r>
                        <a:rPr lang="en-IN" sz="1700"/>
                        <a:t>Chandas</a:t>
                      </a:r>
                    </a:p>
                  </a:txBody>
                  <a:tcPr marL="57254" marR="57254" marT="28627" marB="28627" anchor="ctr"/>
                </a:tc>
                <a:tc>
                  <a:txBody>
                    <a:bodyPr/>
                    <a:lstStyle/>
                    <a:p>
                      <a:pPr algn="ctr"/>
                      <a:r>
                        <a:rPr lang="en-IN" sz="1700" dirty="0"/>
                        <a:t>Prosody</a:t>
                      </a:r>
                    </a:p>
                  </a:txBody>
                  <a:tcPr marL="57254" marR="57254" marT="28627" marB="28627" anchor="ctr"/>
                </a:tc>
                <a:tc>
                  <a:txBody>
                    <a:bodyPr/>
                    <a:lstStyle/>
                    <a:p>
                      <a:pPr algn="ctr"/>
                      <a:r>
                        <a:rPr lang="en-US" sz="1700" dirty="0"/>
                        <a:t>Analyzes structure and pattern of Vedic verses</a:t>
                      </a:r>
                    </a:p>
                  </a:txBody>
                  <a:tcPr marL="57254" marR="57254" marT="28627" marB="28627" anchor="ctr"/>
                </a:tc>
                <a:tc>
                  <a:txBody>
                    <a:bodyPr/>
                    <a:lstStyle/>
                    <a:p>
                      <a:pPr algn="ctr"/>
                      <a:r>
                        <a:rPr lang="en-IN" sz="1700"/>
                        <a:t>Various meters (e.g., Gayatri, Anushtubh, Trishtubh)</a:t>
                      </a:r>
                    </a:p>
                  </a:txBody>
                  <a:tcPr marL="57254" marR="57254" marT="28627" marB="28627" anchor="ctr"/>
                </a:tc>
                <a:tc>
                  <a:txBody>
                    <a:bodyPr/>
                    <a:lstStyle/>
                    <a:p>
                      <a:pPr algn="ctr"/>
                      <a:r>
                        <a:rPr lang="en-IN" sz="1700"/>
                        <a:t>Pingala's Chandas Shastra</a:t>
                      </a:r>
                    </a:p>
                  </a:txBody>
                  <a:tcPr marL="57254" marR="57254" marT="28627" marB="28627" anchor="ctr"/>
                </a:tc>
              </a:tr>
              <a:tr h="638455">
                <a:tc>
                  <a:txBody>
                    <a:bodyPr/>
                    <a:lstStyle/>
                    <a:p>
                      <a:pPr algn="ctr"/>
                      <a:r>
                        <a:rPr lang="en-IN" sz="1700"/>
                        <a:t>Vyakarana</a:t>
                      </a:r>
                    </a:p>
                  </a:txBody>
                  <a:tcPr marL="57254" marR="57254" marT="28627" marB="28627" anchor="ctr"/>
                </a:tc>
                <a:tc>
                  <a:txBody>
                    <a:bodyPr/>
                    <a:lstStyle/>
                    <a:p>
                      <a:pPr algn="ctr"/>
                      <a:r>
                        <a:rPr lang="en-IN" sz="1700" dirty="0"/>
                        <a:t>Grammar</a:t>
                      </a:r>
                    </a:p>
                  </a:txBody>
                  <a:tcPr marL="57254" marR="57254" marT="28627" marB="28627" anchor="ctr"/>
                </a:tc>
                <a:tc>
                  <a:txBody>
                    <a:bodyPr/>
                    <a:lstStyle/>
                    <a:p>
                      <a:pPr algn="ctr"/>
                      <a:r>
                        <a:rPr lang="en-US" sz="1700" dirty="0"/>
                        <a:t>Provides rules for correct formation of words and sentences</a:t>
                      </a:r>
                    </a:p>
                  </a:txBody>
                  <a:tcPr marL="57254" marR="57254" marT="28627" marB="28627" anchor="ctr"/>
                </a:tc>
                <a:tc>
                  <a:txBody>
                    <a:bodyPr/>
                    <a:lstStyle/>
                    <a:p>
                      <a:pPr algn="ctr"/>
                      <a:r>
                        <a:rPr lang="en-IN" sz="1700" dirty="0"/>
                        <a:t>Syntax, morphology, phonetics</a:t>
                      </a:r>
                    </a:p>
                  </a:txBody>
                  <a:tcPr marL="57254" marR="57254" marT="28627" marB="28627" anchor="ctr"/>
                </a:tc>
                <a:tc>
                  <a:txBody>
                    <a:bodyPr/>
                    <a:lstStyle/>
                    <a:p>
                      <a:pPr algn="ctr"/>
                      <a:r>
                        <a:rPr lang="en-IN" sz="1700"/>
                        <a:t>Panini's Ashtadhyayi</a:t>
                      </a:r>
                    </a:p>
                  </a:txBody>
                  <a:tcPr marL="57254" marR="57254" marT="28627" marB="28627" anchor="ctr"/>
                </a:tc>
              </a:tr>
              <a:tr h="829993">
                <a:tc>
                  <a:txBody>
                    <a:bodyPr/>
                    <a:lstStyle/>
                    <a:p>
                      <a:pPr algn="ctr"/>
                      <a:r>
                        <a:rPr lang="en-IN" sz="1700"/>
                        <a:t>Nirukta</a:t>
                      </a:r>
                    </a:p>
                  </a:txBody>
                  <a:tcPr marL="57254" marR="57254" marT="28627" marB="28627" anchor="ctr"/>
                </a:tc>
                <a:tc>
                  <a:txBody>
                    <a:bodyPr/>
                    <a:lstStyle/>
                    <a:p>
                      <a:pPr algn="ctr"/>
                      <a:r>
                        <a:rPr lang="en-IN" sz="1700"/>
                        <a:t>Etymology</a:t>
                      </a:r>
                    </a:p>
                  </a:txBody>
                  <a:tcPr marL="57254" marR="57254" marT="28627" marB="28627" anchor="ctr"/>
                </a:tc>
                <a:tc>
                  <a:txBody>
                    <a:bodyPr/>
                    <a:lstStyle/>
                    <a:p>
                      <a:pPr algn="ctr"/>
                      <a:r>
                        <a:rPr lang="en-US" sz="1700"/>
                        <a:t>Clarifies meanings of obscure or complex Vedic words</a:t>
                      </a:r>
                    </a:p>
                  </a:txBody>
                  <a:tcPr marL="57254" marR="57254" marT="28627" marB="28627" anchor="ctr"/>
                </a:tc>
                <a:tc>
                  <a:txBody>
                    <a:bodyPr/>
                    <a:lstStyle/>
                    <a:p>
                      <a:pPr algn="ctr"/>
                      <a:r>
                        <a:rPr lang="en-US" sz="1700" dirty="0"/>
                        <a:t>Origins and meanings of words</a:t>
                      </a:r>
                    </a:p>
                  </a:txBody>
                  <a:tcPr marL="57254" marR="57254" marT="28627" marB="28627" anchor="ctr"/>
                </a:tc>
                <a:tc>
                  <a:txBody>
                    <a:bodyPr/>
                    <a:lstStyle/>
                    <a:p>
                      <a:pPr algn="ctr"/>
                      <a:r>
                        <a:rPr lang="en-IN" sz="1700" dirty="0" err="1"/>
                        <a:t>Yaska's</a:t>
                      </a:r>
                      <a:r>
                        <a:rPr lang="en-IN" sz="1700" dirty="0"/>
                        <a:t> </a:t>
                      </a:r>
                      <a:r>
                        <a:rPr lang="en-IN" sz="1700" dirty="0" err="1"/>
                        <a:t>Nirukta</a:t>
                      </a:r>
                      <a:endParaRPr lang="en-IN" sz="1700" dirty="0"/>
                    </a:p>
                  </a:txBody>
                  <a:tcPr marL="57254" marR="57254" marT="28627" marB="28627" anchor="ctr"/>
                </a:tc>
              </a:tr>
              <a:tr h="829993">
                <a:tc>
                  <a:txBody>
                    <a:bodyPr/>
                    <a:lstStyle/>
                    <a:p>
                      <a:pPr algn="ctr"/>
                      <a:r>
                        <a:rPr lang="en-IN" sz="1700"/>
                        <a:t>Kalpa</a:t>
                      </a:r>
                    </a:p>
                  </a:txBody>
                  <a:tcPr marL="57254" marR="57254" marT="28627" marB="28627" anchor="ctr"/>
                </a:tc>
                <a:tc>
                  <a:txBody>
                    <a:bodyPr/>
                    <a:lstStyle/>
                    <a:p>
                      <a:pPr algn="ctr"/>
                      <a:r>
                        <a:rPr lang="en-IN" sz="1700"/>
                        <a:t>Rituals</a:t>
                      </a:r>
                    </a:p>
                  </a:txBody>
                  <a:tcPr marL="57254" marR="57254" marT="28627" marB="28627" anchor="ctr"/>
                </a:tc>
                <a:tc>
                  <a:txBody>
                    <a:bodyPr/>
                    <a:lstStyle/>
                    <a:p>
                      <a:pPr algn="ctr"/>
                      <a:r>
                        <a:rPr lang="en-US" sz="1700"/>
                        <a:t>Provides instructions for performing Vedic rituals</a:t>
                      </a:r>
                    </a:p>
                  </a:txBody>
                  <a:tcPr marL="57254" marR="57254" marT="28627" marB="28627" anchor="ctr"/>
                </a:tc>
                <a:tc>
                  <a:txBody>
                    <a:bodyPr/>
                    <a:lstStyle/>
                    <a:p>
                      <a:pPr algn="ctr"/>
                      <a:r>
                        <a:rPr lang="pt-BR" sz="1700"/>
                        <a:t>Shrauta Sutras, Grihya Sutras, Dharma Sutras, Sulba Sutras</a:t>
                      </a:r>
                    </a:p>
                  </a:txBody>
                  <a:tcPr marL="57254" marR="57254" marT="28627" marB="28627" anchor="ctr"/>
                </a:tc>
                <a:tc>
                  <a:txBody>
                    <a:bodyPr/>
                    <a:lstStyle/>
                    <a:p>
                      <a:pPr algn="ctr"/>
                      <a:r>
                        <a:rPr lang="en-IN" sz="1700" dirty="0" err="1"/>
                        <a:t>Apastamba</a:t>
                      </a:r>
                      <a:r>
                        <a:rPr lang="en-IN" sz="1700" dirty="0"/>
                        <a:t> Sutra, </a:t>
                      </a:r>
                      <a:r>
                        <a:rPr lang="en-IN" sz="1700" dirty="0" err="1"/>
                        <a:t>Baudhayana</a:t>
                      </a:r>
                      <a:r>
                        <a:rPr lang="en-IN" sz="1700" dirty="0"/>
                        <a:t> Sutra, </a:t>
                      </a:r>
                      <a:r>
                        <a:rPr lang="en-IN" sz="1700" dirty="0" err="1"/>
                        <a:t>Katyayana</a:t>
                      </a:r>
                      <a:r>
                        <a:rPr lang="en-IN" sz="1700" dirty="0"/>
                        <a:t> Sutra</a:t>
                      </a:r>
                    </a:p>
                  </a:txBody>
                  <a:tcPr marL="57254" marR="57254" marT="28627" marB="28627" anchor="ctr"/>
                </a:tc>
              </a:tr>
              <a:tr h="829993">
                <a:tc>
                  <a:txBody>
                    <a:bodyPr/>
                    <a:lstStyle/>
                    <a:p>
                      <a:pPr algn="ctr"/>
                      <a:r>
                        <a:rPr lang="en-IN" sz="1700" dirty="0" err="1"/>
                        <a:t>Jyotisha</a:t>
                      </a:r>
                      <a:endParaRPr lang="en-IN" sz="1700" dirty="0"/>
                    </a:p>
                  </a:txBody>
                  <a:tcPr marL="57254" marR="57254" marT="28627" marB="28627" anchor="ctr"/>
                </a:tc>
                <a:tc>
                  <a:txBody>
                    <a:bodyPr/>
                    <a:lstStyle/>
                    <a:p>
                      <a:pPr algn="ctr"/>
                      <a:r>
                        <a:rPr lang="en-IN" sz="1700" dirty="0"/>
                        <a:t>Astronomy and Astrology</a:t>
                      </a:r>
                    </a:p>
                  </a:txBody>
                  <a:tcPr marL="57254" marR="57254" marT="28627" marB="28627" anchor="ctr"/>
                </a:tc>
                <a:tc>
                  <a:txBody>
                    <a:bodyPr/>
                    <a:lstStyle/>
                    <a:p>
                      <a:pPr algn="ctr"/>
                      <a:r>
                        <a:rPr lang="en-US" sz="1700" dirty="0"/>
                        <a:t>Determines auspicious timing for rituals and ceremonies</a:t>
                      </a:r>
                    </a:p>
                  </a:txBody>
                  <a:tcPr marL="57254" marR="57254" marT="28627" marB="28627" anchor="ctr"/>
                </a:tc>
                <a:tc>
                  <a:txBody>
                    <a:bodyPr/>
                    <a:lstStyle/>
                    <a:p>
                      <a:pPr algn="ctr"/>
                      <a:r>
                        <a:rPr lang="en-US" sz="1700"/>
                        <a:t>Study of celestial bodies, timekeeping, astrological predictions</a:t>
                      </a:r>
                    </a:p>
                  </a:txBody>
                  <a:tcPr marL="57254" marR="57254" marT="28627" marB="28627" anchor="ctr"/>
                </a:tc>
                <a:tc>
                  <a:txBody>
                    <a:bodyPr/>
                    <a:lstStyle/>
                    <a:p>
                      <a:pPr algn="ctr"/>
                      <a:r>
                        <a:rPr lang="en-IN" sz="1700" dirty="0" err="1"/>
                        <a:t>Vedanga</a:t>
                      </a:r>
                      <a:r>
                        <a:rPr lang="en-IN" sz="1700" dirty="0"/>
                        <a:t> </a:t>
                      </a:r>
                      <a:r>
                        <a:rPr lang="en-IN" sz="1700" dirty="0" err="1"/>
                        <a:t>Jyotisha</a:t>
                      </a:r>
                      <a:r>
                        <a:rPr lang="en-IN" sz="1700" dirty="0"/>
                        <a:t>, </a:t>
                      </a:r>
                      <a:r>
                        <a:rPr lang="en-IN" sz="1700" dirty="0" err="1"/>
                        <a:t>Brihat</a:t>
                      </a:r>
                      <a:r>
                        <a:rPr lang="en-IN" sz="1700" dirty="0"/>
                        <a:t> </a:t>
                      </a:r>
                      <a:r>
                        <a:rPr lang="en-IN" sz="1700" dirty="0" err="1"/>
                        <a:t>Samhita</a:t>
                      </a:r>
                      <a:endParaRPr lang="en-IN" sz="1700" dirty="0"/>
                    </a:p>
                  </a:txBody>
                  <a:tcPr marL="57254" marR="57254" marT="28627" marB="28627" anchor="ctr"/>
                </a:tc>
              </a:tr>
            </a:tbl>
          </a:graphicData>
        </a:graphic>
      </p:graphicFrame>
      <p:sp>
        <p:nvSpPr>
          <p:cNvPr id="2" name="Title 1">
            <a:extLst>
              <a:ext uri="{FF2B5EF4-FFF2-40B4-BE49-F238E27FC236}">
                <a16:creationId xmlns="" xmlns:a16="http://schemas.microsoft.com/office/drawing/2014/main" id="{C1C5CEC2-1947-C395-8B1D-6DADDFCB3C9E}"/>
              </a:ext>
            </a:extLst>
          </p:cNvPr>
          <p:cNvSpPr>
            <a:spLocks noGrp="1"/>
          </p:cNvSpPr>
          <p:nvPr>
            <p:ph type="title"/>
          </p:nvPr>
        </p:nvSpPr>
        <p:spPr/>
        <p:txBody>
          <a:bodyPr/>
          <a:lstStyle/>
          <a:p>
            <a:r>
              <a:rPr lang="en-US" dirty="0"/>
              <a:t>Vedanga</a:t>
            </a:r>
            <a:endParaRPr lang="en-IN" dirty="0"/>
          </a:p>
        </p:txBody>
      </p:sp>
    </p:spTree>
    <p:extLst>
      <p:ext uri="{BB962C8B-B14F-4D97-AF65-F5344CB8AC3E}">
        <p14:creationId xmlns:p14="http://schemas.microsoft.com/office/powerpoint/2010/main" val="32723586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C5CEC2-1947-C395-8B1D-6DADDFCB3C9E}"/>
              </a:ext>
            </a:extLst>
          </p:cNvPr>
          <p:cNvSpPr>
            <a:spLocks noGrp="1"/>
          </p:cNvSpPr>
          <p:nvPr>
            <p:ph type="title"/>
          </p:nvPr>
        </p:nvSpPr>
        <p:spPr/>
        <p:txBody>
          <a:bodyPr/>
          <a:lstStyle/>
          <a:p>
            <a:r>
              <a:rPr lang="en-US" dirty="0" smtClean="0"/>
              <a:t>Upanishads contained in Vedas</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1166277707"/>
              </p:ext>
            </p:extLst>
          </p:nvPr>
        </p:nvGraphicFramePr>
        <p:xfrm>
          <a:off x="1600201" y="1149927"/>
          <a:ext cx="8991599" cy="4655126"/>
        </p:xfrm>
        <a:graphic>
          <a:graphicData uri="http://schemas.openxmlformats.org/drawingml/2006/table">
            <a:tbl>
              <a:tblPr>
                <a:tableStyleId>{93296810-A885-4BE3-A3E7-6D5BEEA58F35}</a:tableStyleId>
              </a:tblPr>
              <a:tblGrid>
                <a:gridCol w="2176583"/>
                <a:gridCol w="6815016"/>
              </a:tblGrid>
              <a:tr h="629071">
                <a:tc>
                  <a:txBody>
                    <a:bodyPr/>
                    <a:lstStyle/>
                    <a:p>
                      <a:r>
                        <a:rPr lang="en-IN" sz="2400" b="1" dirty="0"/>
                        <a:t>Veda</a:t>
                      </a:r>
                    </a:p>
                  </a:txBody>
                  <a:tcPr anchor="ctr">
                    <a:solidFill>
                      <a:schemeClr val="accent2"/>
                    </a:solidFill>
                  </a:tcPr>
                </a:tc>
                <a:tc>
                  <a:txBody>
                    <a:bodyPr/>
                    <a:lstStyle/>
                    <a:p>
                      <a:r>
                        <a:rPr lang="en-IN" sz="2400" b="1" dirty="0"/>
                        <a:t>Upanishads</a:t>
                      </a:r>
                    </a:p>
                  </a:txBody>
                  <a:tcPr anchor="ctr">
                    <a:solidFill>
                      <a:schemeClr val="accent2"/>
                    </a:solidFill>
                  </a:tcPr>
                </a:tc>
              </a:tr>
              <a:tr h="629071">
                <a:tc>
                  <a:txBody>
                    <a:bodyPr/>
                    <a:lstStyle/>
                    <a:p>
                      <a:r>
                        <a:rPr lang="en-IN" sz="2400"/>
                        <a:t>Rigveda</a:t>
                      </a:r>
                    </a:p>
                  </a:txBody>
                  <a:tcPr anchor="ctr"/>
                </a:tc>
                <a:tc>
                  <a:txBody>
                    <a:bodyPr/>
                    <a:lstStyle/>
                    <a:p>
                      <a:r>
                        <a:rPr lang="en-IN" sz="2400"/>
                        <a:t>Aitareya Upanishad</a:t>
                      </a:r>
                    </a:p>
                  </a:txBody>
                  <a:tcPr anchor="ctr"/>
                </a:tc>
              </a:tr>
              <a:tr h="629071">
                <a:tc>
                  <a:txBody>
                    <a:bodyPr/>
                    <a:lstStyle/>
                    <a:p>
                      <a:r>
                        <a:rPr lang="en-IN" sz="2400"/>
                        <a:t>Samaveda</a:t>
                      </a:r>
                    </a:p>
                  </a:txBody>
                  <a:tcPr anchor="ctr"/>
                </a:tc>
                <a:tc>
                  <a:txBody>
                    <a:bodyPr/>
                    <a:lstStyle/>
                    <a:p>
                      <a:r>
                        <a:rPr lang="en-IN" sz="2400"/>
                        <a:t>Chandogya Upanishad, Kena Upanishad</a:t>
                      </a:r>
                    </a:p>
                  </a:txBody>
                  <a:tcPr anchor="ctr"/>
                </a:tc>
              </a:tr>
              <a:tr h="1635585">
                <a:tc>
                  <a:txBody>
                    <a:bodyPr/>
                    <a:lstStyle/>
                    <a:p>
                      <a:r>
                        <a:rPr lang="en-IN" sz="2400"/>
                        <a:t>Yajurveda</a:t>
                      </a:r>
                    </a:p>
                  </a:txBody>
                  <a:tcPr anchor="ctr"/>
                </a:tc>
                <a:tc>
                  <a:txBody>
                    <a:bodyPr/>
                    <a:lstStyle/>
                    <a:p>
                      <a:r>
                        <a:rPr lang="en-IN" sz="2400" dirty="0" err="1"/>
                        <a:t>Brihadaranyaka</a:t>
                      </a:r>
                      <a:r>
                        <a:rPr lang="en-IN" sz="2400" dirty="0"/>
                        <a:t> Upanishad, </a:t>
                      </a:r>
                      <a:r>
                        <a:rPr lang="en-IN" sz="2400" dirty="0" err="1"/>
                        <a:t>Isha</a:t>
                      </a:r>
                      <a:r>
                        <a:rPr lang="en-IN" sz="2400" dirty="0"/>
                        <a:t> Upanishad, </a:t>
                      </a:r>
                      <a:r>
                        <a:rPr lang="en-IN" sz="2400" dirty="0" err="1"/>
                        <a:t>Taittiriya</a:t>
                      </a:r>
                      <a:r>
                        <a:rPr lang="en-IN" sz="2400" dirty="0"/>
                        <a:t> Upanishad, Katha Upanishad, </a:t>
                      </a:r>
                      <a:r>
                        <a:rPr lang="en-IN" sz="2400" dirty="0" err="1"/>
                        <a:t>Shvetashvatara</a:t>
                      </a:r>
                      <a:r>
                        <a:rPr lang="en-IN" sz="2400" dirty="0"/>
                        <a:t> Upanishad</a:t>
                      </a:r>
                    </a:p>
                  </a:txBody>
                  <a:tcPr anchor="ctr"/>
                </a:tc>
              </a:tr>
              <a:tr h="1132328">
                <a:tc>
                  <a:txBody>
                    <a:bodyPr/>
                    <a:lstStyle/>
                    <a:p>
                      <a:r>
                        <a:rPr lang="en-IN" sz="2400" dirty="0" err="1"/>
                        <a:t>Atharvaveda</a:t>
                      </a:r>
                      <a:endParaRPr lang="en-IN" sz="2400" dirty="0"/>
                    </a:p>
                  </a:txBody>
                  <a:tcPr anchor="ctr"/>
                </a:tc>
                <a:tc>
                  <a:txBody>
                    <a:bodyPr/>
                    <a:lstStyle/>
                    <a:p>
                      <a:r>
                        <a:rPr lang="en-IN" sz="2400" dirty="0" err="1"/>
                        <a:t>Mundaka</a:t>
                      </a:r>
                      <a:r>
                        <a:rPr lang="en-IN" sz="2400" dirty="0"/>
                        <a:t> Upanishad, </a:t>
                      </a:r>
                      <a:r>
                        <a:rPr lang="en-IN" sz="2400" dirty="0" err="1"/>
                        <a:t>Mandukya</a:t>
                      </a:r>
                      <a:r>
                        <a:rPr lang="en-IN" sz="2400" dirty="0"/>
                        <a:t> Upanishad, </a:t>
                      </a:r>
                      <a:r>
                        <a:rPr lang="en-IN" sz="2400" dirty="0" err="1"/>
                        <a:t>Prashna</a:t>
                      </a:r>
                      <a:r>
                        <a:rPr lang="en-IN" sz="2400" dirty="0"/>
                        <a:t> Upanishad</a:t>
                      </a:r>
                    </a:p>
                  </a:txBody>
                  <a:tcPr anchor="ctr"/>
                </a:tc>
              </a:tr>
            </a:tbl>
          </a:graphicData>
        </a:graphic>
      </p:graphicFrame>
    </p:spTree>
    <p:extLst>
      <p:ext uri="{BB962C8B-B14F-4D97-AF65-F5344CB8AC3E}">
        <p14:creationId xmlns:p14="http://schemas.microsoft.com/office/powerpoint/2010/main" val="17886761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B91A132-BEA8-6AD3-16C1-F71518D75A61}"/>
              </a:ext>
            </a:extLst>
          </p:cNvPr>
          <p:cNvPicPr>
            <a:picLocks noChangeAspect="1"/>
          </p:cNvPicPr>
          <p:nvPr/>
        </p:nvPicPr>
        <p:blipFill>
          <a:blip r:embed="rId2">
            <a:lum bright="-15000" contrast="41000"/>
          </a:blip>
          <a:stretch>
            <a:fillRect/>
          </a:stretch>
        </p:blipFill>
        <p:spPr>
          <a:xfrm>
            <a:off x="728663" y="863443"/>
            <a:ext cx="11115675" cy="5590566"/>
          </a:xfrm>
          <a:prstGeom prst="rect">
            <a:avLst/>
          </a:prstGeom>
        </p:spPr>
      </p:pic>
      <p:sp>
        <p:nvSpPr>
          <p:cNvPr id="4" name="Title 3">
            <a:extLst>
              <a:ext uri="{FF2B5EF4-FFF2-40B4-BE49-F238E27FC236}">
                <a16:creationId xmlns="" xmlns:a16="http://schemas.microsoft.com/office/drawing/2014/main" id="{C23CE2FA-2DF8-6F46-6A28-0685BEF635A6}"/>
              </a:ext>
            </a:extLst>
          </p:cNvPr>
          <p:cNvSpPr>
            <a:spLocks noGrp="1"/>
          </p:cNvSpPr>
          <p:nvPr>
            <p:ph type="title"/>
          </p:nvPr>
        </p:nvSpPr>
        <p:spPr/>
        <p:txBody>
          <a:bodyPr/>
          <a:lstStyle/>
          <a:p>
            <a:r>
              <a:rPr lang="en-US" dirty="0"/>
              <a:t>A Summary of the Content in the Four Veda</a:t>
            </a:r>
            <a:endParaRPr lang="en-IN" dirty="0"/>
          </a:p>
        </p:txBody>
      </p:sp>
    </p:spTree>
    <p:extLst>
      <p:ext uri="{BB962C8B-B14F-4D97-AF65-F5344CB8AC3E}">
        <p14:creationId xmlns:p14="http://schemas.microsoft.com/office/powerpoint/2010/main" val="23075444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23CE2FA-2DF8-6F46-6A28-0685BEF635A6}"/>
              </a:ext>
            </a:extLst>
          </p:cNvPr>
          <p:cNvSpPr>
            <a:spLocks noGrp="1"/>
          </p:cNvSpPr>
          <p:nvPr>
            <p:ph type="title"/>
          </p:nvPr>
        </p:nvSpPr>
        <p:spPr/>
        <p:txBody>
          <a:bodyPr/>
          <a:lstStyle/>
          <a:p>
            <a:r>
              <a:rPr lang="en-US" dirty="0"/>
              <a:t>A Summary of </a:t>
            </a:r>
            <a:r>
              <a:rPr lang="en-US" dirty="0" smtClean="0"/>
              <a:t>Vedas, </a:t>
            </a:r>
            <a:r>
              <a:rPr lang="en-US" dirty="0" err="1" smtClean="0"/>
              <a:t>Vedangas</a:t>
            </a:r>
            <a:r>
              <a:rPr lang="en-US" dirty="0" smtClean="0"/>
              <a:t>, </a:t>
            </a:r>
            <a:r>
              <a:rPr lang="en-US" dirty="0" err="1" smtClean="0"/>
              <a:t>Upnishada</a:t>
            </a:r>
            <a:r>
              <a:rPr lang="en-US" dirty="0" smtClean="0"/>
              <a:t> &amp; </a:t>
            </a:r>
            <a:r>
              <a:rPr lang="en-US" dirty="0" err="1" smtClean="0"/>
              <a:t>Puranas</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463112892"/>
              </p:ext>
            </p:extLst>
          </p:nvPr>
        </p:nvGraphicFramePr>
        <p:xfrm>
          <a:off x="169454" y="1049771"/>
          <a:ext cx="11853093" cy="5225918"/>
        </p:xfrm>
        <a:graphic>
          <a:graphicData uri="http://schemas.openxmlformats.org/drawingml/2006/table">
            <a:tbl>
              <a:tblPr>
                <a:tableStyleId>{284E427A-3D55-4303-BF80-6455036E1DE7}</a:tableStyleId>
              </a:tblPr>
              <a:tblGrid>
                <a:gridCol w="1196518"/>
                <a:gridCol w="3652982"/>
                <a:gridCol w="7003593"/>
              </a:tblGrid>
              <a:tr h="167359">
                <a:tc>
                  <a:txBody>
                    <a:bodyPr/>
                    <a:lstStyle/>
                    <a:p>
                      <a:pPr algn="l"/>
                      <a:r>
                        <a:rPr lang="en-IN" sz="1800" b="1" dirty="0"/>
                        <a:t>Category</a:t>
                      </a:r>
                    </a:p>
                  </a:txBody>
                  <a:tcPr marL="41840" marR="41840" marT="20920" marB="20920" anchor="ctr"/>
                </a:tc>
                <a:tc>
                  <a:txBody>
                    <a:bodyPr/>
                    <a:lstStyle/>
                    <a:p>
                      <a:pPr algn="l"/>
                      <a:r>
                        <a:rPr lang="en-IN" sz="1800" b="1" dirty="0"/>
                        <a:t>Relation to Vedas</a:t>
                      </a:r>
                    </a:p>
                  </a:txBody>
                  <a:tcPr marL="41840" marR="41840" marT="20920" marB="20920" anchor="ctr"/>
                </a:tc>
                <a:tc>
                  <a:txBody>
                    <a:bodyPr/>
                    <a:lstStyle/>
                    <a:p>
                      <a:pPr algn="l"/>
                      <a:r>
                        <a:rPr lang="en-IN" sz="1800" b="1" dirty="0"/>
                        <a:t>Description</a:t>
                      </a:r>
                    </a:p>
                  </a:txBody>
                  <a:tcPr marL="41840" marR="41840" marT="20920" marB="20920" anchor="ctr"/>
                </a:tc>
              </a:tr>
              <a:tr h="227342">
                <a:tc>
                  <a:txBody>
                    <a:bodyPr/>
                    <a:lstStyle/>
                    <a:p>
                      <a:pPr algn="l"/>
                      <a:r>
                        <a:rPr lang="en-IN" sz="1800"/>
                        <a:t>Vedas</a:t>
                      </a:r>
                    </a:p>
                  </a:txBody>
                  <a:tcPr marL="41840" marR="41840" marT="20920" marB="20920" anchor="ctr"/>
                </a:tc>
                <a:tc>
                  <a:txBody>
                    <a:bodyPr/>
                    <a:lstStyle/>
                    <a:p>
                      <a:pPr algn="l"/>
                      <a:r>
                        <a:rPr lang="en-IN" sz="1800" dirty="0" err="1"/>
                        <a:t>Rigveda</a:t>
                      </a:r>
                      <a:r>
                        <a:rPr lang="en-IN" sz="1800" dirty="0"/>
                        <a:t>, </a:t>
                      </a:r>
                      <a:r>
                        <a:rPr lang="en-IN" sz="1800" dirty="0" err="1"/>
                        <a:t>Samaveda</a:t>
                      </a:r>
                      <a:r>
                        <a:rPr lang="en-IN" sz="1800" dirty="0"/>
                        <a:t>, </a:t>
                      </a:r>
                      <a:r>
                        <a:rPr lang="en-IN" sz="1800" dirty="0" err="1"/>
                        <a:t>Yajurveda</a:t>
                      </a:r>
                      <a:r>
                        <a:rPr lang="en-IN" sz="1800" dirty="0"/>
                        <a:t>, </a:t>
                      </a:r>
                      <a:r>
                        <a:rPr lang="en-IN" sz="1800" dirty="0" err="1"/>
                        <a:t>Atharvaveda</a:t>
                      </a:r>
                      <a:endParaRPr lang="en-IN" sz="1800" dirty="0"/>
                    </a:p>
                  </a:txBody>
                  <a:tcPr marL="41840" marR="41840" marT="20920" marB="20920" anchor="ctr"/>
                </a:tc>
                <a:tc>
                  <a:txBody>
                    <a:bodyPr/>
                    <a:lstStyle/>
                    <a:p>
                      <a:pPr algn="l"/>
                      <a:r>
                        <a:rPr lang="en-US" sz="1800"/>
                        <a:t>The primary texts of ancient Indian wisdom, containing hymns, chants, rituals, and philosophical discussions.</a:t>
                      </a:r>
                    </a:p>
                  </a:txBody>
                  <a:tcPr marL="41840" marR="41840" marT="20920" marB="20920" anchor="ctr"/>
                </a:tc>
              </a:tr>
              <a:tr h="418398">
                <a:tc>
                  <a:txBody>
                    <a:bodyPr/>
                    <a:lstStyle/>
                    <a:p>
                      <a:pPr algn="l"/>
                      <a:r>
                        <a:rPr lang="en-IN" sz="1800"/>
                        <a:t>Vedangas</a:t>
                      </a:r>
                    </a:p>
                  </a:txBody>
                  <a:tcPr marL="41840" marR="41840" marT="20920" marB="20920" anchor="ctr"/>
                </a:tc>
                <a:tc>
                  <a:txBody>
                    <a:bodyPr/>
                    <a:lstStyle/>
                    <a:p>
                      <a:pPr algn="l"/>
                      <a:r>
                        <a:rPr lang="en-IN" sz="1800"/>
                        <a:t>Shiksha, Chandas, Vyakarana, Nirukta, Kalpa, Jyotisha</a:t>
                      </a:r>
                    </a:p>
                  </a:txBody>
                  <a:tcPr marL="41840" marR="41840" marT="20920" marB="20920" anchor="ctr"/>
                </a:tc>
                <a:tc>
                  <a:txBody>
                    <a:bodyPr/>
                    <a:lstStyle/>
                    <a:p>
                      <a:pPr algn="l"/>
                      <a:r>
                        <a:rPr lang="en-US" sz="1800"/>
                        <a:t>Supplementary texts that provide support for understanding and practicing the Vedas:</a:t>
                      </a:r>
                    </a:p>
                  </a:txBody>
                  <a:tcPr marL="41840" marR="41840" marT="20920" marB="20920" anchor="ctr"/>
                </a:tc>
              </a:tr>
              <a:tr h="292878">
                <a:tc>
                  <a:txBody>
                    <a:bodyPr/>
                    <a:lstStyle/>
                    <a:p>
                      <a:pPr algn="l"/>
                      <a:endParaRPr lang="en-IN" sz="1800"/>
                    </a:p>
                  </a:txBody>
                  <a:tcPr marL="41840" marR="41840" marT="20920" marB="20920" anchor="ctr"/>
                </a:tc>
                <a:tc>
                  <a:txBody>
                    <a:bodyPr/>
                    <a:lstStyle/>
                    <a:p>
                      <a:pPr algn="l"/>
                      <a:r>
                        <a:rPr lang="en-IN" sz="1800" dirty="0" err="1"/>
                        <a:t>Shiksha</a:t>
                      </a:r>
                      <a:r>
                        <a:rPr lang="en-IN" sz="1800" dirty="0"/>
                        <a:t>: Pronunciation and phonetics</a:t>
                      </a:r>
                    </a:p>
                  </a:txBody>
                  <a:tcPr marL="41840" marR="41840" marT="20920" marB="20920" anchor="ctr"/>
                </a:tc>
                <a:tc>
                  <a:txBody>
                    <a:bodyPr/>
                    <a:lstStyle/>
                    <a:p>
                      <a:pPr algn="l"/>
                      <a:r>
                        <a:rPr lang="en-US" sz="1800"/>
                        <a:t>Ensures correct pronunciation of Vedic hymns and mantras.</a:t>
                      </a:r>
                    </a:p>
                  </a:txBody>
                  <a:tcPr marL="41840" marR="41840" marT="20920" marB="20920" anchor="ctr"/>
                </a:tc>
              </a:tr>
              <a:tr h="292878">
                <a:tc>
                  <a:txBody>
                    <a:bodyPr/>
                    <a:lstStyle/>
                    <a:p>
                      <a:pPr algn="l"/>
                      <a:endParaRPr lang="en-IN" sz="1800"/>
                    </a:p>
                  </a:txBody>
                  <a:tcPr marL="41840" marR="41840" marT="20920" marB="20920" anchor="ctr"/>
                </a:tc>
                <a:tc>
                  <a:txBody>
                    <a:bodyPr/>
                    <a:lstStyle/>
                    <a:p>
                      <a:pPr algn="l"/>
                      <a:r>
                        <a:rPr lang="en-IN" sz="1800"/>
                        <a:t>Chandas: Prosody</a:t>
                      </a:r>
                    </a:p>
                  </a:txBody>
                  <a:tcPr marL="41840" marR="41840" marT="20920" marB="20920" anchor="ctr"/>
                </a:tc>
                <a:tc>
                  <a:txBody>
                    <a:bodyPr/>
                    <a:lstStyle/>
                    <a:p>
                      <a:pPr algn="l"/>
                      <a:r>
                        <a:rPr lang="en-US" sz="1800"/>
                        <a:t>Analyzes the meter and structure of Vedic verses.</a:t>
                      </a:r>
                    </a:p>
                  </a:txBody>
                  <a:tcPr marL="41840" marR="41840" marT="20920" marB="20920" anchor="ctr"/>
                </a:tc>
              </a:tr>
              <a:tr h="418398">
                <a:tc>
                  <a:txBody>
                    <a:bodyPr/>
                    <a:lstStyle/>
                    <a:p>
                      <a:pPr algn="l"/>
                      <a:endParaRPr lang="en-IN" sz="1800"/>
                    </a:p>
                  </a:txBody>
                  <a:tcPr marL="41840" marR="41840" marT="20920" marB="20920" anchor="ctr"/>
                </a:tc>
                <a:tc>
                  <a:txBody>
                    <a:bodyPr/>
                    <a:lstStyle/>
                    <a:p>
                      <a:pPr algn="l"/>
                      <a:r>
                        <a:rPr lang="en-IN" sz="1800"/>
                        <a:t>Vyakarana: Grammar</a:t>
                      </a:r>
                    </a:p>
                  </a:txBody>
                  <a:tcPr marL="41840" marR="41840" marT="20920" marB="20920" anchor="ctr"/>
                </a:tc>
                <a:tc>
                  <a:txBody>
                    <a:bodyPr/>
                    <a:lstStyle/>
                    <a:p>
                      <a:pPr algn="l"/>
                      <a:r>
                        <a:rPr lang="en-US" sz="1800"/>
                        <a:t>Provides rules for the correct formation of words and sentences in Vedic texts.</a:t>
                      </a:r>
                    </a:p>
                  </a:txBody>
                  <a:tcPr marL="41840" marR="41840" marT="20920" marB="20920" anchor="ctr"/>
                </a:tc>
              </a:tr>
              <a:tr h="292878">
                <a:tc>
                  <a:txBody>
                    <a:bodyPr/>
                    <a:lstStyle/>
                    <a:p>
                      <a:pPr algn="l"/>
                      <a:endParaRPr lang="en-IN" sz="1800"/>
                    </a:p>
                  </a:txBody>
                  <a:tcPr marL="41840" marR="41840" marT="20920" marB="20920" anchor="ctr"/>
                </a:tc>
                <a:tc>
                  <a:txBody>
                    <a:bodyPr/>
                    <a:lstStyle/>
                    <a:p>
                      <a:pPr algn="l"/>
                      <a:r>
                        <a:rPr lang="en-IN" sz="1800"/>
                        <a:t>Nirukta: Etymology</a:t>
                      </a:r>
                    </a:p>
                  </a:txBody>
                  <a:tcPr marL="41840" marR="41840" marT="20920" marB="20920" anchor="ctr"/>
                </a:tc>
                <a:tc>
                  <a:txBody>
                    <a:bodyPr/>
                    <a:lstStyle/>
                    <a:p>
                      <a:pPr algn="l"/>
                      <a:r>
                        <a:rPr lang="en-US" sz="1800"/>
                        <a:t>Explains the meanings and origins of difficult Vedic words.</a:t>
                      </a:r>
                    </a:p>
                  </a:txBody>
                  <a:tcPr marL="41840" marR="41840" marT="20920" marB="20920" anchor="ctr"/>
                </a:tc>
              </a:tr>
              <a:tr h="418398">
                <a:tc>
                  <a:txBody>
                    <a:bodyPr/>
                    <a:lstStyle/>
                    <a:p>
                      <a:pPr algn="l"/>
                      <a:endParaRPr lang="en-IN" sz="1800"/>
                    </a:p>
                  </a:txBody>
                  <a:tcPr marL="41840" marR="41840" marT="20920" marB="20920" anchor="ctr"/>
                </a:tc>
                <a:tc>
                  <a:txBody>
                    <a:bodyPr/>
                    <a:lstStyle/>
                    <a:p>
                      <a:pPr algn="l"/>
                      <a:r>
                        <a:rPr lang="en-IN" sz="1800"/>
                        <a:t>Kalpa: Rituals</a:t>
                      </a:r>
                    </a:p>
                  </a:txBody>
                  <a:tcPr marL="41840" marR="41840" marT="20920" marB="20920" anchor="ctr"/>
                </a:tc>
                <a:tc>
                  <a:txBody>
                    <a:bodyPr/>
                    <a:lstStyle/>
                    <a:p>
                      <a:pPr algn="l"/>
                      <a:r>
                        <a:rPr lang="en-US" sz="1800"/>
                        <a:t>Provides practical instructions for performing Vedic rituals and ceremonies.</a:t>
                      </a:r>
                    </a:p>
                  </a:txBody>
                  <a:tcPr marL="41840" marR="41840" marT="20920" marB="20920" anchor="ctr"/>
                </a:tc>
              </a:tr>
              <a:tr h="418398">
                <a:tc>
                  <a:txBody>
                    <a:bodyPr/>
                    <a:lstStyle/>
                    <a:p>
                      <a:pPr algn="l"/>
                      <a:endParaRPr lang="en-IN" sz="1800"/>
                    </a:p>
                  </a:txBody>
                  <a:tcPr marL="41840" marR="41840" marT="20920" marB="20920" anchor="ctr"/>
                </a:tc>
                <a:tc>
                  <a:txBody>
                    <a:bodyPr/>
                    <a:lstStyle/>
                    <a:p>
                      <a:pPr algn="l"/>
                      <a:r>
                        <a:rPr lang="en-IN" sz="1800"/>
                        <a:t>Jyotisha: Astronomy and Astrology</a:t>
                      </a:r>
                    </a:p>
                  </a:txBody>
                  <a:tcPr marL="41840" marR="41840" marT="20920" marB="20920" anchor="ctr"/>
                </a:tc>
                <a:tc>
                  <a:txBody>
                    <a:bodyPr/>
                    <a:lstStyle/>
                    <a:p>
                      <a:pPr algn="l"/>
                      <a:r>
                        <a:rPr lang="en-US" sz="1800"/>
                        <a:t>Determines auspicious timing for rituals and ceremonies based on the study of celestial bodies.</a:t>
                      </a:r>
                    </a:p>
                  </a:txBody>
                  <a:tcPr marL="41840" marR="41840" marT="20920" marB="20920" anchor="ctr"/>
                </a:tc>
              </a:tr>
              <a:tr h="543917">
                <a:tc>
                  <a:txBody>
                    <a:bodyPr/>
                    <a:lstStyle/>
                    <a:p>
                      <a:pPr algn="l"/>
                      <a:r>
                        <a:rPr lang="en-IN" sz="1800"/>
                        <a:t>Puranas</a:t>
                      </a:r>
                    </a:p>
                  </a:txBody>
                  <a:tcPr marL="41840" marR="41840" marT="20920" marB="20920" anchor="ctr"/>
                </a:tc>
                <a:tc>
                  <a:txBody>
                    <a:bodyPr/>
                    <a:lstStyle/>
                    <a:p>
                      <a:pPr algn="l"/>
                      <a:r>
                        <a:rPr lang="en-IN" sz="1800"/>
                        <a:t>Various Puranas (e.g., Vishnu Purana, Shiva Purana)</a:t>
                      </a:r>
                    </a:p>
                  </a:txBody>
                  <a:tcPr marL="41840" marR="41840" marT="20920" marB="20920" anchor="ctr"/>
                </a:tc>
                <a:tc>
                  <a:txBody>
                    <a:bodyPr/>
                    <a:lstStyle/>
                    <a:p>
                      <a:pPr algn="l"/>
                      <a:r>
                        <a:rPr lang="en-US" sz="1800"/>
                        <a:t>Later texts that narrate mythological stories, traditions, and religious teachings, often elaborating on Vedic themes.</a:t>
                      </a:r>
                    </a:p>
                  </a:txBody>
                  <a:tcPr marL="41840" marR="41840" marT="20920" marB="20920" anchor="ctr"/>
                </a:tc>
              </a:tr>
              <a:tr h="543917">
                <a:tc>
                  <a:txBody>
                    <a:bodyPr/>
                    <a:lstStyle/>
                    <a:p>
                      <a:pPr algn="l"/>
                      <a:r>
                        <a:rPr lang="en-IN" sz="1800"/>
                        <a:t>Upanishads</a:t>
                      </a:r>
                    </a:p>
                  </a:txBody>
                  <a:tcPr marL="41840" marR="41840" marT="20920" marB="20920" anchor="ctr"/>
                </a:tc>
                <a:tc>
                  <a:txBody>
                    <a:bodyPr/>
                    <a:lstStyle/>
                    <a:p>
                      <a:pPr algn="l"/>
                      <a:r>
                        <a:rPr lang="en-IN" sz="1800"/>
                        <a:t>Various Upanishads (e.g., Chandogya Upanishad, Brihadaranyaka Upanishad)</a:t>
                      </a:r>
                    </a:p>
                  </a:txBody>
                  <a:tcPr marL="41840" marR="41840" marT="20920" marB="20920" anchor="ctr"/>
                </a:tc>
                <a:tc>
                  <a:txBody>
                    <a:bodyPr/>
                    <a:lstStyle/>
                    <a:p>
                      <a:pPr algn="l"/>
                      <a:r>
                        <a:rPr lang="en-US" sz="1800" dirty="0"/>
                        <a:t>Philosophical and spiritual texts that explore deeper metaphysical concepts and ideas found in the Vedas.</a:t>
                      </a:r>
                    </a:p>
                  </a:txBody>
                  <a:tcPr marL="41840" marR="41840" marT="20920" marB="20920" anchor="ctr"/>
                </a:tc>
              </a:tr>
            </a:tbl>
          </a:graphicData>
        </a:graphic>
      </p:graphicFrame>
    </p:spTree>
    <p:extLst>
      <p:ext uri="{BB962C8B-B14F-4D97-AF65-F5344CB8AC3E}">
        <p14:creationId xmlns:p14="http://schemas.microsoft.com/office/powerpoint/2010/main" val="1026101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23CE2FA-2DF8-6F46-6A28-0685BEF635A6}"/>
              </a:ext>
            </a:extLst>
          </p:cNvPr>
          <p:cNvSpPr>
            <a:spLocks noGrp="1"/>
          </p:cNvSpPr>
          <p:nvPr>
            <p:ph type="title"/>
          </p:nvPr>
        </p:nvSpPr>
        <p:spPr/>
        <p:txBody>
          <a:bodyPr/>
          <a:lstStyle/>
          <a:p>
            <a:r>
              <a:rPr lang="en-US" dirty="0"/>
              <a:t>A Summary of </a:t>
            </a:r>
            <a:r>
              <a:rPr lang="en-US" dirty="0" smtClean="0"/>
              <a:t>Vedas, </a:t>
            </a:r>
            <a:r>
              <a:rPr lang="en-US" dirty="0" err="1" smtClean="0"/>
              <a:t>Vedangas</a:t>
            </a:r>
            <a:r>
              <a:rPr lang="en-US" dirty="0" smtClean="0"/>
              <a:t>, </a:t>
            </a:r>
            <a:r>
              <a:rPr lang="en-US" dirty="0" err="1" smtClean="0"/>
              <a:t>Upnishada</a:t>
            </a:r>
            <a:r>
              <a:rPr lang="en-US" dirty="0" smtClean="0"/>
              <a:t> &amp; </a:t>
            </a:r>
            <a:r>
              <a:rPr lang="en-US" dirty="0" err="1" smtClean="0"/>
              <a:t>Puranas</a:t>
            </a:r>
            <a:endParaRPr lang="en-IN" dirty="0"/>
          </a:p>
        </p:txBody>
      </p:sp>
      <p:graphicFrame>
        <p:nvGraphicFramePr>
          <p:cNvPr id="37" name="Table 36"/>
          <p:cNvGraphicFramePr>
            <a:graphicFrameLocks noGrp="1"/>
          </p:cNvGraphicFramePr>
          <p:nvPr>
            <p:extLst>
              <p:ext uri="{D42A27DB-BD31-4B8C-83A1-F6EECF244321}">
                <p14:modId xmlns:p14="http://schemas.microsoft.com/office/powerpoint/2010/main" val="1616802465"/>
              </p:ext>
            </p:extLst>
          </p:nvPr>
        </p:nvGraphicFramePr>
        <p:xfrm>
          <a:off x="401783" y="817421"/>
          <a:ext cx="11388435" cy="5689612"/>
        </p:xfrm>
        <a:graphic>
          <a:graphicData uri="http://schemas.openxmlformats.org/drawingml/2006/table">
            <a:tbl>
              <a:tblPr>
                <a:tableStyleId>{3C2FFA5D-87B4-456A-9821-1D502468CF0F}</a:tableStyleId>
              </a:tblPr>
              <a:tblGrid>
                <a:gridCol w="1399308"/>
                <a:gridCol w="2799070"/>
                <a:gridCol w="7190057"/>
              </a:tblGrid>
              <a:tr h="212544">
                <a:tc>
                  <a:txBody>
                    <a:bodyPr/>
                    <a:lstStyle/>
                    <a:p>
                      <a:pPr algn="l"/>
                      <a:r>
                        <a:rPr lang="en-IN" sz="1800" b="1" dirty="0" smtClean="0"/>
                        <a:t>Category</a:t>
                      </a:r>
                      <a:endParaRPr lang="en-IN" sz="1800" b="1" dirty="0"/>
                    </a:p>
                  </a:txBody>
                  <a:tcPr marL="47297" marR="47297" marT="23649" marB="23649" anchor="ctr"/>
                </a:tc>
                <a:tc>
                  <a:txBody>
                    <a:bodyPr/>
                    <a:lstStyle/>
                    <a:p>
                      <a:pPr algn="l"/>
                      <a:r>
                        <a:rPr lang="en-IN" sz="1800" b="1" dirty="0" smtClean="0"/>
                        <a:t>Relation to Vedas</a:t>
                      </a:r>
                      <a:endParaRPr lang="en-IN" sz="1800" b="1" dirty="0"/>
                    </a:p>
                  </a:txBody>
                  <a:tcPr marL="47297" marR="47297" marT="23649" marB="23649" anchor="ctr"/>
                </a:tc>
                <a:tc>
                  <a:txBody>
                    <a:bodyPr/>
                    <a:lstStyle/>
                    <a:p>
                      <a:pPr algn="l"/>
                      <a:r>
                        <a:rPr lang="en-IN" sz="1800" b="1" dirty="0" smtClean="0"/>
                        <a:t>Description</a:t>
                      </a:r>
                      <a:endParaRPr lang="en-IN" sz="1800" b="1" dirty="0"/>
                    </a:p>
                  </a:txBody>
                  <a:tcPr marL="47297" marR="47297" marT="23649" marB="23649" anchor="ctr"/>
                </a:tc>
              </a:tr>
              <a:tr h="531357">
                <a:tc>
                  <a:txBody>
                    <a:bodyPr/>
                    <a:lstStyle/>
                    <a:p>
                      <a:r>
                        <a:rPr lang="gu-IN" sz="1800" dirty="0"/>
                        <a:t>વેદો</a:t>
                      </a:r>
                    </a:p>
                  </a:txBody>
                  <a:tcPr marL="47297" marR="47297" marT="23649" marB="23649" anchor="ctr"/>
                </a:tc>
                <a:tc>
                  <a:txBody>
                    <a:bodyPr/>
                    <a:lstStyle/>
                    <a:p>
                      <a:r>
                        <a:rPr lang="en-IN" sz="1800"/>
                        <a:t>Rigveda, Samaveda, Yajurveda, Atharvaveda</a:t>
                      </a:r>
                    </a:p>
                  </a:txBody>
                  <a:tcPr marL="47297" marR="47297" marT="23649" marB="23649" anchor="ctr"/>
                </a:tc>
                <a:tc>
                  <a:txBody>
                    <a:bodyPr/>
                    <a:lstStyle/>
                    <a:p>
                      <a:r>
                        <a:rPr lang="gu-IN" sz="1800"/>
                        <a:t>પ્રાચીન ભારતીય જ્ઞાનના મુખ્ય ગ્રંથો, જેમાં ગીતો, માન્ત્રો, વિધિઓ અને તત્ત્વજ્ઞાન ચર્ચાઓ સમાવેશ થાય છે.</a:t>
                      </a:r>
                    </a:p>
                  </a:txBody>
                  <a:tcPr marL="47297" marR="47297" marT="23649" marB="23649" anchor="ctr"/>
                </a:tc>
              </a:tr>
              <a:tr h="371950">
                <a:tc>
                  <a:txBody>
                    <a:bodyPr/>
                    <a:lstStyle/>
                    <a:p>
                      <a:r>
                        <a:rPr lang="gu-IN" sz="1800"/>
                        <a:t>વેદાંગો</a:t>
                      </a:r>
                    </a:p>
                  </a:txBody>
                  <a:tcPr marL="47297" marR="47297" marT="23649" marB="23649" anchor="ctr"/>
                </a:tc>
                <a:tc>
                  <a:txBody>
                    <a:bodyPr/>
                    <a:lstStyle/>
                    <a:p>
                      <a:r>
                        <a:rPr lang="en-IN" sz="1800"/>
                        <a:t>Shiksha, Chandas, Vyakarana, Nirukta, Kalpa, Jyotisha</a:t>
                      </a:r>
                    </a:p>
                  </a:txBody>
                  <a:tcPr marL="47297" marR="47297" marT="23649" marB="23649" anchor="ctr"/>
                </a:tc>
                <a:tc>
                  <a:txBody>
                    <a:bodyPr/>
                    <a:lstStyle/>
                    <a:p>
                      <a:r>
                        <a:rPr lang="gu-IN" sz="1800"/>
                        <a:t>વેદોને સમજવા અને પ્રેક્ટિસ કરવા માટે પૂરક ગ્રંથો:</a:t>
                      </a:r>
                    </a:p>
                  </a:txBody>
                  <a:tcPr marL="47297" marR="47297" marT="23649" marB="23649" anchor="ctr"/>
                </a:tc>
              </a:tr>
              <a:tr h="371950">
                <a:tc>
                  <a:txBody>
                    <a:bodyPr/>
                    <a:lstStyle/>
                    <a:p>
                      <a:endParaRPr lang="en-IN" sz="1800"/>
                    </a:p>
                  </a:txBody>
                  <a:tcPr marL="47297" marR="47297" marT="23649" marB="23649" anchor="ctr"/>
                </a:tc>
                <a:tc>
                  <a:txBody>
                    <a:bodyPr/>
                    <a:lstStyle/>
                    <a:p>
                      <a:r>
                        <a:rPr lang="gu-IN" sz="1800"/>
                        <a:t>શિક્ષા: ઉચ્ચાર અને ધ્વનિશાસ્ત્ર</a:t>
                      </a:r>
                    </a:p>
                  </a:txBody>
                  <a:tcPr marL="47297" marR="47297" marT="23649" marB="23649" anchor="ctr"/>
                </a:tc>
                <a:tc>
                  <a:txBody>
                    <a:bodyPr/>
                    <a:lstStyle/>
                    <a:p>
                      <a:r>
                        <a:rPr lang="gu-IN" sz="1800"/>
                        <a:t>વેદી ગીતો અને માન્ત્રોનું યોગ્ય ઉચ્ચાર સુનિશ્ચિત કરે છે.</a:t>
                      </a:r>
                    </a:p>
                  </a:txBody>
                  <a:tcPr marL="47297" marR="47297" marT="23649" marB="23649" anchor="ctr"/>
                </a:tc>
              </a:tr>
              <a:tr h="371950">
                <a:tc>
                  <a:txBody>
                    <a:bodyPr/>
                    <a:lstStyle/>
                    <a:p>
                      <a:endParaRPr lang="en-IN" sz="1800"/>
                    </a:p>
                  </a:txBody>
                  <a:tcPr marL="47297" marR="47297" marT="23649" marB="23649" anchor="ctr"/>
                </a:tc>
                <a:tc>
                  <a:txBody>
                    <a:bodyPr/>
                    <a:lstStyle/>
                    <a:p>
                      <a:r>
                        <a:rPr lang="gu-IN" sz="1800" dirty="0" smtClean="0"/>
                        <a:t>છંદ</a:t>
                      </a:r>
                      <a:r>
                        <a:rPr lang="gu-IN" sz="1800" dirty="0" smtClean="0"/>
                        <a:t>​</a:t>
                      </a:r>
                      <a:endParaRPr lang="gu-IN" sz="1800" dirty="0"/>
                    </a:p>
                  </a:txBody>
                  <a:tcPr marL="47297" marR="47297" marT="23649" marB="23649" anchor="ctr"/>
                </a:tc>
                <a:tc>
                  <a:txBody>
                    <a:bodyPr/>
                    <a:lstStyle/>
                    <a:p>
                      <a:r>
                        <a:rPr lang="gu-IN" sz="1800" dirty="0"/>
                        <a:t>વેદી </a:t>
                      </a:r>
                      <a:r>
                        <a:rPr lang="gu-IN" sz="1800" b="0" i="0" kern="1200" dirty="0" smtClean="0">
                          <a:solidFill>
                            <a:schemeClr val="dk1"/>
                          </a:solidFill>
                          <a:effectLst/>
                          <a:latin typeface="+mn-lt"/>
                          <a:ea typeface="+mn-ea"/>
                          <a:cs typeface="+mn-cs"/>
                        </a:rPr>
                        <a:t>શ્લોક</a:t>
                      </a:r>
                      <a:r>
                        <a:rPr lang="gu-IN" sz="1800" dirty="0" smtClean="0"/>
                        <a:t>ની </a:t>
                      </a:r>
                      <a:r>
                        <a:rPr lang="gu-IN" sz="1800" kern="1200" dirty="0" smtClean="0">
                          <a:solidFill>
                            <a:schemeClr val="dk1"/>
                          </a:solidFill>
                          <a:latin typeface="+mn-lt"/>
                          <a:ea typeface="+mn-ea"/>
                          <a:cs typeface="+mn-cs"/>
                        </a:rPr>
                        <a:t>માત્રા</a:t>
                      </a:r>
                      <a:r>
                        <a:rPr lang="gu-IN" sz="1800" dirty="0" smtClean="0"/>
                        <a:t> </a:t>
                      </a:r>
                      <a:r>
                        <a:rPr lang="gu-IN" sz="1800" dirty="0"/>
                        <a:t>અને રચનાને વિશ્લેષણ કરે છે.</a:t>
                      </a:r>
                    </a:p>
                  </a:txBody>
                  <a:tcPr marL="47297" marR="47297" marT="23649" marB="23649" anchor="ctr"/>
                </a:tc>
              </a:tr>
              <a:tr h="371950">
                <a:tc>
                  <a:txBody>
                    <a:bodyPr/>
                    <a:lstStyle/>
                    <a:p>
                      <a:endParaRPr lang="en-IN" sz="1800"/>
                    </a:p>
                  </a:txBody>
                  <a:tcPr marL="47297" marR="47297" marT="23649" marB="23649" anchor="ctr"/>
                </a:tc>
                <a:tc>
                  <a:txBody>
                    <a:bodyPr/>
                    <a:lstStyle/>
                    <a:p>
                      <a:r>
                        <a:rPr lang="gu-IN" sz="1800" dirty="0" smtClean="0"/>
                        <a:t>વ્યાકરણ</a:t>
                      </a:r>
                      <a:endParaRPr lang="gu-IN" sz="1800" dirty="0"/>
                    </a:p>
                  </a:txBody>
                  <a:tcPr marL="47297" marR="47297" marT="23649" marB="23649" anchor="ctr"/>
                </a:tc>
                <a:tc>
                  <a:txBody>
                    <a:bodyPr/>
                    <a:lstStyle/>
                    <a:p>
                      <a:r>
                        <a:rPr lang="gu-IN" sz="1800" dirty="0"/>
                        <a:t>વેદી ગ્રંથોમાં શબ્દો અને વાક્યોની યોગ્ય રચનાના નિયમોને પ્રદાન કરે છે.</a:t>
                      </a:r>
                    </a:p>
                  </a:txBody>
                  <a:tcPr marL="47297" marR="47297" marT="23649" marB="23649" anchor="ctr"/>
                </a:tc>
              </a:tr>
              <a:tr h="531357">
                <a:tc>
                  <a:txBody>
                    <a:bodyPr/>
                    <a:lstStyle/>
                    <a:p>
                      <a:endParaRPr lang="en-IN" sz="1800"/>
                    </a:p>
                  </a:txBody>
                  <a:tcPr marL="47297" marR="47297" marT="23649" marB="23649" anchor="ctr"/>
                </a:tc>
                <a:tc>
                  <a:txBody>
                    <a:bodyPr/>
                    <a:lstStyle/>
                    <a:p>
                      <a:r>
                        <a:rPr lang="gu-IN" sz="1800"/>
                        <a:t>નિક્ત: વ્યાખ્યાવિદ્યાનો</a:t>
                      </a:r>
                    </a:p>
                  </a:txBody>
                  <a:tcPr marL="47297" marR="47297" marT="23649" marB="23649" anchor="ctr"/>
                </a:tc>
                <a:tc>
                  <a:txBody>
                    <a:bodyPr/>
                    <a:lstStyle/>
                    <a:p>
                      <a:r>
                        <a:rPr lang="gu-IN" sz="1800"/>
                        <a:t>અસ્પષ્ટ અથવા જટિલ વેદી શબ્દોના અર્થ અને ઉત્પત્તિ માટે સ્પષ્ટીકરણ આપે છે.</a:t>
                      </a:r>
                    </a:p>
                  </a:txBody>
                  <a:tcPr marL="47297" marR="47297" marT="23649" marB="23649" anchor="ctr"/>
                </a:tc>
              </a:tr>
              <a:tr h="371950">
                <a:tc>
                  <a:txBody>
                    <a:bodyPr/>
                    <a:lstStyle/>
                    <a:p>
                      <a:endParaRPr lang="en-IN" sz="1800"/>
                    </a:p>
                  </a:txBody>
                  <a:tcPr marL="47297" marR="47297" marT="23649" marB="23649" anchor="ctr"/>
                </a:tc>
                <a:tc>
                  <a:txBody>
                    <a:bodyPr/>
                    <a:lstStyle/>
                    <a:p>
                      <a:r>
                        <a:rPr lang="gu-IN" sz="1800"/>
                        <a:t>કલ્પ: વિધિઓ</a:t>
                      </a:r>
                    </a:p>
                  </a:txBody>
                  <a:tcPr marL="47297" marR="47297" marT="23649" marB="23649" anchor="ctr"/>
                </a:tc>
                <a:tc>
                  <a:txBody>
                    <a:bodyPr/>
                    <a:lstStyle/>
                    <a:p>
                      <a:r>
                        <a:rPr lang="gu-IN" sz="1800"/>
                        <a:t>વેદી વિધિઓ અને રીતિઓ માટે વ્યાવહારિક સૂચનાઓ પ્રદાન કરે છે.</a:t>
                      </a:r>
                    </a:p>
                  </a:txBody>
                  <a:tcPr marL="47297" marR="47297" marT="23649" marB="23649" anchor="ctr"/>
                </a:tc>
              </a:tr>
              <a:tr h="531357">
                <a:tc>
                  <a:txBody>
                    <a:bodyPr/>
                    <a:lstStyle/>
                    <a:p>
                      <a:endParaRPr lang="en-IN" sz="1800"/>
                    </a:p>
                  </a:txBody>
                  <a:tcPr marL="47297" marR="47297" marT="23649" marB="23649" anchor="ctr"/>
                </a:tc>
                <a:tc>
                  <a:txBody>
                    <a:bodyPr/>
                    <a:lstStyle/>
                    <a:p>
                      <a:r>
                        <a:rPr lang="gu-IN" sz="1800"/>
                        <a:t>જ્યોતિષ: ખગોળશાસ્ત્ર અને જ્યોતિષ</a:t>
                      </a:r>
                    </a:p>
                  </a:txBody>
                  <a:tcPr marL="47297" marR="47297" marT="23649" marB="23649" anchor="ctr"/>
                </a:tc>
                <a:tc>
                  <a:txBody>
                    <a:bodyPr/>
                    <a:lstStyle/>
                    <a:p>
                      <a:r>
                        <a:rPr lang="gu-IN" sz="1800"/>
                        <a:t>આકાશમંડળના અભ્યાસના આધારે વિધિઓ અને વિધિઓ માટે શુભ સમય નિર્ધારિત કરે છે.</a:t>
                      </a:r>
                    </a:p>
                  </a:txBody>
                  <a:tcPr marL="47297" marR="47297" marT="23649" marB="23649" anchor="ctr"/>
                </a:tc>
              </a:tr>
              <a:tr h="690765">
                <a:tc>
                  <a:txBody>
                    <a:bodyPr/>
                    <a:lstStyle/>
                    <a:p>
                      <a:r>
                        <a:rPr lang="gu-IN" sz="1800"/>
                        <a:t>પૂરાણો</a:t>
                      </a:r>
                    </a:p>
                  </a:txBody>
                  <a:tcPr marL="47297" marR="47297" marT="23649" marB="23649" anchor="ctr"/>
                </a:tc>
                <a:tc>
                  <a:txBody>
                    <a:bodyPr/>
                    <a:lstStyle/>
                    <a:p>
                      <a:r>
                        <a:rPr lang="gu-IN" sz="1800"/>
                        <a:t>વિવિધ પુરાણો (જેમ કે વિષ્ણુ પુરાણ, શિવ પુરાણ)</a:t>
                      </a:r>
                    </a:p>
                  </a:txBody>
                  <a:tcPr marL="47297" marR="47297" marT="23649" marB="23649" anchor="ctr"/>
                </a:tc>
                <a:tc>
                  <a:txBody>
                    <a:bodyPr/>
                    <a:lstStyle/>
                    <a:p>
                      <a:r>
                        <a:rPr lang="gu-IN" sz="1800" dirty="0"/>
                        <a:t>પછીના ગ્રંથો જે પૌરાણિક વાર્તાઓ, પરંપરાઓ અને ધાર્મિક ઉપદેશોને વર્ણવે છે, વેદીય વિષયોને વિસ્તૃત કરે છે.</a:t>
                      </a:r>
                    </a:p>
                  </a:txBody>
                  <a:tcPr marL="47297" marR="47297" marT="23649" marB="23649" anchor="ctr"/>
                </a:tc>
              </a:tr>
              <a:tr h="531357">
                <a:tc>
                  <a:txBody>
                    <a:bodyPr/>
                    <a:lstStyle/>
                    <a:p>
                      <a:r>
                        <a:rPr lang="gu-IN" sz="1800"/>
                        <a:t>ઉપનિષદો</a:t>
                      </a:r>
                    </a:p>
                  </a:txBody>
                  <a:tcPr marL="47297" marR="47297" marT="23649" marB="23649" anchor="ctr"/>
                </a:tc>
                <a:tc>
                  <a:txBody>
                    <a:bodyPr/>
                    <a:lstStyle/>
                    <a:p>
                      <a:r>
                        <a:rPr lang="gu-IN" sz="1800"/>
                        <a:t>વિવિધ ઉપનિષદો (જેમ કે ચંડોગ્ય ઉપનિષદ, બ્રિહદરણ્યક ઉપનિષદ)</a:t>
                      </a:r>
                    </a:p>
                  </a:txBody>
                  <a:tcPr marL="47297" marR="47297" marT="23649" marB="23649" anchor="ctr"/>
                </a:tc>
                <a:tc>
                  <a:txBody>
                    <a:bodyPr/>
                    <a:lstStyle/>
                    <a:p>
                      <a:r>
                        <a:rPr lang="gu-IN" sz="1800" dirty="0"/>
                        <a:t>તત્ત્વજ્ઞાન અને આધ્યાત્મિક ગ્રંથો જે વેદોમાં પાયો ધરાવતી દૈવી સત્યતા અને આત્માને અન્વેષણ કરે છે.</a:t>
                      </a:r>
                    </a:p>
                  </a:txBody>
                  <a:tcPr marL="47297" marR="47297" marT="23649" marB="23649" anchor="ctr"/>
                </a:tc>
              </a:tr>
            </a:tbl>
          </a:graphicData>
        </a:graphic>
      </p:graphicFrame>
    </p:spTree>
    <p:extLst>
      <p:ext uri="{BB962C8B-B14F-4D97-AF65-F5344CB8AC3E}">
        <p14:creationId xmlns:p14="http://schemas.microsoft.com/office/powerpoint/2010/main" val="20378518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D792E8-8838-4744-A7DD-92B0ED18307B}"/>
              </a:ext>
            </a:extLst>
          </p:cNvPr>
          <p:cNvSpPr>
            <a:spLocks noGrp="1"/>
          </p:cNvSpPr>
          <p:nvPr>
            <p:ph type="title"/>
          </p:nvPr>
        </p:nvSpPr>
        <p:spPr>
          <a:xfrm>
            <a:off x="402359" y="2333193"/>
            <a:ext cx="10515600" cy="2852737"/>
          </a:xfrm>
        </p:spPr>
        <p:txBody>
          <a:bodyPr/>
          <a:lstStyle/>
          <a:p>
            <a:r>
              <a:rPr lang="en-US" dirty="0" smtClean="0"/>
              <a:t>History of Yoga</a:t>
            </a:r>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567253" y="6152950"/>
            <a:ext cx="1560394" cy="705050"/>
          </a:xfrm>
          <a:prstGeom prst="rect">
            <a:avLst/>
          </a:prstGeom>
        </p:spPr>
      </p:pic>
    </p:spTree>
    <p:extLst>
      <p:ext uri="{BB962C8B-B14F-4D97-AF65-F5344CB8AC3E}">
        <p14:creationId xmlns:p14="http://schemas.microsoft.com/office/powerpoint/2010/main" val="38156865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 xmlns:a16="http://schemas.microsoft.com/office/drawing/2014/main" id="{201F21CB-32CB-6DAD-7514-A40DA130AA3E}"/>
              </a:ext>
            </a:extLst>
          </p:cNvPr>
          <p:cNvSpPr>
            <a:spLocks noGrp="1"/>
          </p:cNvSpPr>
          <p:nvPr>
            <p:ph idx="1"/>
          </p:nvPr>
        </p:nvSpPr>
        <p:spPr/>
        <p:txBody>
          <a:bodyPr/>
          <a:lstStyle/>
          <a:p>
            <a:pPr marL="0" indent="0">
              <a:buNone/>
            </a:pPr>
            <a:r>
              <a:rPr lang="en-US" b="1" dirty="0">
                <a:solidFill>
                  <a:srgbClr val="C00000"/>
                </a:solidFill>
              </a:rPr>
              <a:t>Definition of Yoga</a:t>
            </a:r>
          </a:p>
          <a:p>
            <a:r>
              <a:rPr lang="en-US" dirty="0"/>
              <a:t>Yoga is a spiritual and ascetic discipline that </a:t>
            </a:r>
            <a:r>
              <a:rPr lang="en-US" b="1" dirty="0">
                <a:solidFill>
                  <a:srgbClr val="C00000"/>
                </a:solidFill>
              </a:rPr>
              <a:t>originated in ancient India</a:t>
            </a:r>
            <a:r>
              <a:rPr lang="en-US" dirty="0"/>
              <a:t>. </a:t>
            </a:r>
          </a:p>
          <a:p>
            <a:r>
              <a:rPr lang="en-US" dirty="0"/>
              <a:t>The term "Yoga" is derived from the Sanskrit word "</a:t>
            </a:r>
            <a:r>
              <a:rPr lang="en-US" b="1" dirty="0" err="1">
                <a:solidFill>
                  <a:srgbClr val="C00000"/>
                </a:solidFill>
              </a:rPr>
              <a:t>Yuj</a:t>
            </a:r>
            <a:r>
              <a:rPr lang="en-US" dirty="0"/>
              <a:t>," which means </a:t>
            </a:r>
            <a:r>
              <a:rPr lang="en-US" b="1" dirty="0"/>
              <a:t>to unite</a:t>
            </a:r>
            <a:r>
              <a:rPr lang="en-US" dirty="0"/>
              <a:t>. </a:t>
            </a:r>
          </a:p>
          <a:p>
            <a:r>
              <a:rPr lang="en-US" dirty="0"/>
              <a:t>It signifies the union of the individual consciousness with universal consciousness, emphasizing a holistic approach to health and well-being.</a:t>
            </a:r>
            <a:endParaRPr lang="en-IN" dirty="0"/>
          </a:p>
        </p:txBody>
      </p:sp>
      <p:sp>
        <p:nvSpPr>
          <p:cNvPr id="6" name="Title 5">
            <a:extLst>
              <a:ext uri="{FF2B5EF4-FFF2-40B4-BE49-F238E27FC236}">
                <a16:creationId xmlns="" xmlns:a16="http://schemas.microsoft.com/office/drawing/2014/main" id="{9CA30935-453D-AC20-3A95-16420CC8994C}"/>
              </a:ext>
            </a:extLst>
          </p:cNvPr>
          <p:cNvSpPr>
            <a:spLocks noGrp="1"/>
          </p:cNvSpPr>
          <p:nvPr>
            <p:ph type="title"/>
          </p:nvPr>
        </p:nvSpPr>
        <p:spPr/>
        <p:txBody>
          <a:bodyPr/>
          <a:lstStyle/>
          <a:p>
            <a:r>
              <a:rPr lang="en-IN" dirty="0"/>
              <a:t>Introduction</a:t>
            </a:r>
          </a:p>
        </p:txBody>
      </p:sp>
      <p:pic>
        <p:nvPicPr>
          <p:cNvPr id="3" name="Picture 2">
            <a:extLst>
              <a:ext uri="{FF2B5EF4-FFF2-40B4-BE49-F238E27FC236}">
                <a16:creationId xmlns="" xmlns:a16="http://schemas.microsoft.com/office/drawing/2014/main" id="{E591DFFA-CC63-AF1B-A828-BB20070D9FC4}"/>
              </a:ext>
            </a:extLst>
          </p:cNvPr>
          <p:cNvPicPr>
            <a:picLocks noChangeAspect="1"/>
          </p:cNvPicPr>
          <p:nvPr/>
        </p:nvPicPr>
        <p:blipFill>
          <a:blip r:embed="rId2"/>
          <a:stretch>
            <a:fillRect/>
          </a:stretch>
        </p:blipFill>
        <p:spPr>
          <a:xfrm>
            <a:off x="3038475" y="3328984"/>
            <a:ext cx="6115050" cy="3275920"/>
          </a:xfrm>
          <a:prstGeom prst="rect">
            <a:avLst/>
          </a:prstGeom>
        </p:spPr>
      </p:pic>
    </p:spTree>
    <p:extLst>
      <p:ext uri="{BB962C8B-B14F-4D97-AF65-F5344CB8AC3E}">
        <p14:creationId xmlns:p14="http://schemas.microsoft.com/office/powerpoint/2010/main" val="88161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4303EECD-B642-8BFF-A74C-AF17E908B3D2}"/>
              </a:ext>
            </a:extLst>
          </p:cNvPr>
          <p:cNvSpPr>
            <a:spLocks noGrp="1"/>
          </p:cNvSpPr>
          <p:nvPr>
            <p:ph idx="1"/>
          </p:nvPr>
        </p:nvSpPr>
        <p:spPr/>
        <p:txBody>
          <a:bodyPr/>
          <a:lstStyle/>
          <a:p>
            <a:pPr marL="0" indent="0">
              <a:buNone/>
            </a:pPr>
            <a:r>
              <a:rPr lang="en-US" b="1" dirty="0">
                <a:solidFill>
                  <a:srgbClr val="C00000"/>
                </a:solidFill>
              </a:rPr>
              <a:t>Prehistoric Era</a:t>
            </a:r>
          </a:p>
          <a:p>
            <a:r>
              <a:rPr lang="en-US" b="1" dirty="0">
                <a:solidFill>
                  <a:schemeClr val="tx1">
                    <a:lumMod val="90000"/>
                    <a:lumOff val="10000"/>
                  </a:schemeClr>
                </a:solidFill>
              </a:rPr>
              <a:t>Indus Valley Civilization</a:t>
            </a:r>
            <a:r>
              <a:rPr lang="en-US" dirty="0"/>
              <a:t>: Archaeological findings from the Indus Valley Civilization (circa 3000 BCE) suggest early forms of yoga. Seals depicting figures in meditative postures, resembling modern-day asanas, have been found, indicating the practice's ancient roots.</a:t>
            </a:r>
          </a:p>
          <a:p>
            <a:r>
              <a:rPr lang="en-US" b="1" dirty="0">
                <a:solidFill>
                  <a:schemeClr val="tx1">
                    <a:lumMod val="90000"/>
                    <a:lumOff val="10000"/>
                  </a:schemeClr>
                </a:solidFill>
              </a:rPr>
              <a:t>Proto-yogic Postures: </a:t>
            </a:r>
            <a:r>
              <a:rPr lang="en-US" dirty="0"/>
              <a:t>These postures suggest a primitive form of yoga that involved physical and spiritual practices aimed at self-discovery and harmony.</a:t>
            </a:r>
          </a:p>
          <a:p>
            <a:pPr marL="0" indent="0">
              <a:buNone/>
            </a:pPr>
            <a:r>
              <a:rPr lang="en-US" b="1" dirty="0">
                <a:solidFill>
                  <a:srgbClr val="C00000"/>
                </a:solidFill>
              </a:rPr>
              <a:t>Classical Period</a:t>
            </a:r>
          </a:p>
          <a:p>
            <a:r>
              <a:rPr lang="en-US" b="1" dirty="0"/>
              <a:t>Development of Hatha Yoga</a:t>
            </a:r>
            <a:r>
              <a:rPr lang="en-US" dirty="0"/>
              <a:t>: Hatha Yoga emerged between the 9th and 11th centuries. It focuses on physical postures (asanas) and breathing techniques (pranayama) to prepare the body for meditation and spiritual practices.</a:t>
            </a:r>
            <a:endParaRPr lang="en-IN" dirty="0"/>
          </a:p>
        </p:txBody>
      </p:sp>
      <p:sp>
        <p:nvSpPr>
          <p:cNvPr id="3" name="Title 2">
            <a:extLst>
              <a:ext uri="{FF2B5EF4-FFF2-40B4-BE49-F238E27FC236}">
                <a16:creationId xmlns="" xmlns:a16="http://schemas.microsoft.com/office/drawing/2014/main" id="{63C73F2F-CC5E-29B6-0E3B-7E5A0E560BB7}"/>
              </a:ext>
            </a:extLst>
          </p:cNvPr>
          <p:cNvSpPr>
            <a:spLocks noGrp="1"/>
          </p:cNvSpPr>
          <p:nvPr>
            <p:ph type="title"/>
          </p:nvPr>
        </p:nvSpPr>
        <p:spPr/>
        <p:txBody>
          <a:bodyPr/>
          <a:lstStyle/>
          <a:p>
            <a:r>
              <a:rPr lang="en-IN" dirty="0"/>
              <a:t>Origins of Yoga</a:t>
            </a:r>
          </a:p>
        </p:txBody>
      </p:sp>
    </p:spTree>
    <p:extLst>
      <p:ext uri="{BB962C8B-B14F-4D97-AF65-F5344CB8AC3E}">
        <p14:creationId xmlns:p14="http://schemas.microsoft.com/office/powerpoint/2010/main" val="289566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168445B-0CEF-D71A-BA89-DD5C37AD6FFE}"/>
              </a:ext>
            </a:extLst>
          </p:cNvPr>
          <p:cNvSpPr>
            <a:spLocks noGrp="1"/>
          </p:cNvSpPr>
          <p:nvPr>
            <p:ph type="title"/>
          </p:nvPr>
        </p:nvSpPr>
        <p:spPr/>
        <p:txBody>
          <a:bodyPr>
            <a:normAutofit/>
          </a:bodyPr>
          <a:lstStyle/>
          <a:p>
            <a:r>
              <a:rPr lang="en-US" dirty="0"/>
              <a:t>History of Vedas</a:t>
            </a:r>
            <a:endParaRPr lang="en-IN" dirty="0"/>
          </a:p>
        </p:txBody>
      </p:sp>
      <p:sp>
        <p:nvSpPr>
          <p:cNvPr id="5" name="Content Placeholder 4">
            <a:extLst>
              <a:ext uri="{FF2B5EF4-FFF2-40B4-BE49-F238E27FC236}">
                <a16:creationId xmlns="" xmlns:a16="http://schemas.microsoft.com/office/drawing/2014/main" id="{298066B1-7B12-5A8A-75C7-70C7DB3232F4}"/>
              </a:ext>
            </a:extLst>
          </p:cNvPr>
          <p:cNvSpPr>
            <a:spLocks noGrp="1"/>
          </p:cNvSpPr>
          <p:nvPr>
            <p:ph idx="1"/>
          </p:nvPr>
        </p:nvSpPr>
        <p:spPr>
          <a:xfrm>
            <a:off x="3202991" y="863444"/>
            <a:ext cx="8857829" cy="5590565"/>
          </a:xfrm>
        </p:spPr>
        <p:txBody>
          <a:bodyPr/>
          <a:lstStyle/>
          <a:p>
            <a:r>
              <a:rPr lang="en-US" dirty="0"/>
              <a:t>The </a:t>
            </a:r>
            <a:r>
              <a:rPr lang="en-US" b="1" dirty="0">
                <a:solidFill>
                  <a:srgbClr val="C00000"/>
                </a:solidFill>
              </a:rPr>
              <a:t>actual dating </a:t>
            </a:r>
            <a:r>
              <a:rPr lang="en-US" dirty="0"/>
              <a:t>of the Vedas has been a subject matter for </a:t>
            </a:r>
            <a:r>
              <a:rPr lang="en-US" b="1" dirty="0">
                <a:solidFill>
                  <a:srgbClr val="C00000"/>
                </a:solidFill>
              </a:rPr>
              <a:t>considerable debate</a:t>
            </a:r>
            <a:r>
              <a:rPr lang="en-US" dirty="0"/>
              <a:t>.</a:t>
            </a:r>
          </a:p>
          <a:p>
            <a:r>
              <a:rPr lang="en-US" dirty="0"/>
              <a:t>The latest date attributed by many modern researchers falls a few millennia before the common era.</a:t>
            </a:r>
          </a:p>
          <a:p>
            <a:r>
              <a:rPr lang="en-US" dirty="0"/>
              <a:t>Vedas are a </a:t>
            </a:r>
            <a:r>
              <a:rPr lang="en-US" b="1" dirty="0">
                <a:solidFill>
                  <a:srgbClr val="C00000"/>
                </a:solidFill>
              </a:rPr>
              <a:t>unique repository of knowledge </a:t>
            </a:r>
            <a:r>
              <a:rPr lang="en-US" dirty="0"/>
              <a:t>that distinguishes itself from other forms of knowledge.</a:t>
            </a:r>
          </a:p>
          <a:p>
            <a:r>
              <a:rPr lang="en-US" dirty="0" smtClean="0"/>
              <a:t>Normally</a:t>
            </a:r>
            <a:r>
              <a:rPr lang="en-US" dirty="0"/>
              <a:t>, we attribute knowledge to a person. However, the Vedic corpus is generally understood as a </a:t>
            </a:r>
            <a:r>
              <a:rPr lang="en-US" b="1" dirty="0">
                <a:solidFill>
                  <a:srgbClr val="C00000"/>
                </a:solidFill>
              </a:rPr>
              <a:t>non-human source (known as </a:t>
            </a:r>
            <a:r>
              <a:rPr lang="en-US" b="1" dirty="0" err="1">
                <a:solidFill>
                  <a:srgbClr val="C00000"/>
                </a:solidFill>
              </a:rPr>
              <a:t>Apauruşeya</a:t>
            </a:r>
            <a:r>
              <a:rPr lang="en-US" b="1" dirty="0">
                <a:solidFill>
                  <a:srgbClr val="C00000"/>
                </a:solidFill>
              </a:rPr>
              <a:t>)</a:t>
            </a:r>
            <a:r>
              <a:rPr lang="en-US" dirty="0"/>
              <a:t>. </a:t>
            </a:r>
          </a:p>
          <a:p>
            <a:r>
              <a:rPr lang="en-US" dirty="0"/>
              <a:t>Vedas are </a:t>
            </a:r>
            <a:r>
              <a:rPr lang="en-US" b="1" dirty="0">
                <a:solidFill>
                  <a:srgbClr val="C00000"/>
                </a:solidFill>
              </a:rPr>
              <a:t>revealed to the </a:t>
            </a:r>
            <a:r>
              <a:rPr lang="en-US" b="1" dirty="0" err="1">
                <a:solidFill>
                  <a:srgbClr val="C00000"/>
                </a:solidFill>
              </a:rPr>
              <a:t>Rsis</a:t>
            </a:r>
            <a:r>
              <a:rPr lang="en-US" b="1" dirty="0">
                <a:solidFill>
                  <a:srgbClr val="C00000"/>
                </a:solidFill>
              </a:rPr>
              <a:t> </a:t>
            </a:r>
            <a:r>
              <a:rPr lang="en-US" dirty="0"/>
              <a:t>from time to time in their state of deep </a:t>
            </a:r>
            <a:r>
              <a:rPr lang="en-US" dirty="0" smtClean="0"/>
              <a:t>contemplation (</a:t>
            </a:r>
            <a:r>
              <a:rPr lang="gu-IN" dirty="0" smtClean="0"/>
              <a:t>ચિંતન</a:t>
            </a:r>
            <a:r>
              <a:rPr lang="en-US" dirty="0" smtClean="0"/>
              <a:t>). </a:t>
            </a:r>
            <a:endParaRPr lang="en-US" dirty="0"/>
          </a:p>
          <a:p>
            <a:r>
              <a:rPr lang="en-US" dirty="0"/>
              <a:t>That is why it is </a:t>
            </a:r>
            <a:r>
              <a:rPr lang="en-US" dirty="0" err="1"/>
              <a:t>apauruşeya</a:t>
            </a:r>
            <a:r>
              <a:rPr lang="en-US" dirty="0"/>
              <a:t>. Despite this, we will find that specific </a:t>
            </a:r>
            <a:r>
              <a:rPr lang="en-US" b="1" dirty="0">
                <a:solidFill>
                  <a:srgbClr val="C00000"/>
                </a:solidFill>
              </a:rPr>
              <a:t>Vedic mantras are associated with certain </a:t>
            </a:r>
            <a:r>
              <a:rPr lang="en-US" b="1" dirty="0" err="1">
                <a:solidFill>
                  <a:srgbClr val="C00000"/>
                </a:solidFill>
              </a:rPr>
              <a:t>Rsis</a:t>
            </a:r>
            <a:r>
              <a:rPr lang="en-US" dirty="0"/>
              <a:t>. </a:t>
            </a:r>
          </a:p>
          <a:p>
            <a:endParaRPr lang="en-IN" dirty="0"/>
          </a:p>
        </p:txBody>
      </p:sp>
      <p:pic>
        <p:nvPicPr>
          <p:cNvPr id="1026" name="Picture 2" descr="Antique English Iron Clock Dial Face Industrial Fully, 53% OFF">
            <a:extLst>
              <a:ext uri="{FF2B5EF4-FFF2-40B4-BE49-F238E27FC236}">
                <a16:creationId xmlns="" xmlns:a16="http://schemas.microsoft.com/office/drawing/2014/main" id="{7284CC23-2C45-CFB7-98C7-1F984A8DA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79" y="1956911"/>
            <a:ext cx="3071813" cy="301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65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4303EECD-B642-8BFF-A74C-AF17E908B3D2}"/>
              </a:ext>
            </a:extLst>
          </p:cNvPr>
          <p:cNvSpPr>
            <a:spLocks noGrp="1"/>
          </p:cNvSpPr>
          <p:nvPr>
            <p:ph idx="1"/>
          </p:nvPr>
        </p:nvSpPr>
        <p:spPr>
          <a:xfrm>
            <a:off x="131180" y="863444"/>
            <a:ext cx="11813169" cy="5590565"/>
          </a:xfrm>
        </p:spPr>
        <p:txBody>
          <a:bodyPr/>
          <a:lstStyle/>
          <a:p>
            <a:pPr marL="0" indent="0">
              <a:buNone/>
            </a:pPr>
            <a:r>
              <a:rPr lang="en-US" b="1" dirty="0">
                <a:solidFill>
                  <a:srgbClr val="C00000"/>
                </a:solidFill>
              </a:rPr>
              <a:t>Integration with Ayurveda and Other Traditional Systems</a:t>
            </a:r>
          </a:p>
          <a:p>
            <a:r>
              <a:rPr lang="en-US" dirty="0"/>
              <a:t>Yoga is closely linked with Ayurveda, the traditional Indian system of medicine. Both emphasize balance, prevention, and the interconnectedness of body, mind, and spirit.</a:t>
            </a:r>
          </a:p>
          <a:p>
            <a:r>
              <a:rPr lang="en-US" dirty="0"/>
              <a:t>Yoga is an integral part of India's cultural heritage and is recognized as a valuable contribution to global health and well-being.</a:t>
            </a:r>
          </a:p>
          <a:p>
            <a:pPr marL="0" indent="0">
              <a:buNone/>
            </a:pPr>
            <a:r>
              <a:rPr lang="en-US" b="1" dirty="0">
                <a:solidFill>
                  <a:srgbClr val="C00000"/>
                </a:solidFill>
              </a:rPr>
              <a:t>Yoga in Contemporary Times</a:t>
            </a:r>
          </a:p>
          <a:p>
            <a:r>
              <a:rPr lang="en-US" sz="2600" dirty="0"/>
              <a:t>Yoga has become a global phenomenon, often adapted to fit contemporary lifestyles. </a:t>
            </a:r>
          </a:p>
          <a:p>
            <a:r>
              <a:rPr lang="en-US" sz="2600" dirty="0"/>
              <a:t>While this has increased its popularity, it has also led to debates about the commercialization and dilution of traditional practices.</a:t>
            </a:r>
          </a:p>
          <a:p>
            <a:r>
              <a:rPr lang="en-US" sz="2600" dirty="0"/>
              <a:t>The practice of yoga is now widely recognized for its physical, mental, and spiritual benefits.</a:t>
            </a:r>
          </a:p>
        </p:txBody>
      </p:sp>
      <p:sp>
        <p:nvSpPr>
          <p:cNvPr id="3" name="Title 2">
            <a:extLst>
              <a:ext uri="{FF2B5EF4-FFF2-40B4-BE49-F238E27FC236}">
                <a16:creationId xmlns="" xmlns:a16="http://schemas.microsoft.com/office/drawing/2014/main" id="{63C73F2F-CC5E-29B6-0E3B-7E5A0E560BB7}"/>
              </a:ext>
            </a:extLst>
          </p:cNvPr>
          <p:cNvSpPr>
            <a:spLocks noGrp="1"/>
          </p:cNvSpPr>
          <p:nvPr>
            <p:ph type="title"/>
          </p:nvPr>
        </p:nvSpPr>
        <p:spPr/>
        <p:txBody>
          <a:bodyPr/>
          <a:lstStyle/>
          <a:p>
            <a:r>
              <a:rPr lang="en-IN" dirty="0"/>
              <a:t>Origins of Yoga</a:t>
            </a:r>
          </a:p>
        </p:txBody>
      </p:sp>
    </p:spTree>
    <p:extLst>
      <p:ext uri="{BB962C8B-B14F-4D97-AF65-F5344CB8AC3E}">
        <p14:creationId xmlns:p14="http://schemas.microsoft.com/office/powerpoint/2010/main" val="30043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D792E8-8838-4744-A7DD-92B0ED18307B}"/>
              </a:ext>
            </a:extLst>
          </p:cNvPr>
          <p:cNvSpPr>
            <a:spLocks noGrp="1"/>
          </p:cNvSpPr>
          <p:nvPr>
            <p:ph type="title"/>
          </p:nvPr>
        </p:nvSpPr>
        <p:spPr>
          <a:xfrm>
            <a:off x="402359" y="2333193"/>
            <a:ext cx="10515600" cy="2852737"/>
          </a:xfrm>
        </p:spPr>
        <p:txBody>
          <a:bodyPr/>
          <a:lstStyle/>
          <a:p>
            <a:r>
              <a:rPr lang="en-US" dirty="0" smtClean="0"/>
              <a:t>Yoga: Way of Life</a:t>
            </a:r>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567253" y="6152950"/>
            <a:ext cx="1560394" cy="705050"/>
          </a:xfrm>
          <a:prstGeom prst="rect">
            <a:avLst/>
          </a:prstGeom>
        </p:spPr>
      </p:pic>
    </p:spTree>
    <p:extLst>
      <p:ext uri="{BB962C8B-B14F-4D97-AF65-F5344CB8AC3E}">
        <p14:creationId xmlns:p14="http://schemas.microsoft.com/office/powerpoint/2010/main" val="33109926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DE1A7430-E6F4-3452-0F1D-DEE4928306D6}"/>
              </a:ext>
            </a:extLst>
          </p:cNvPr>
          <p:cNvSpPr>
            <a:spLocks noGrp="1"/>
          </p:cNvSpPr>
          <p:nvPr>
            <p:ph idx="1"/>
          </p:nvPr>
        </p:nvSpPr>
        <p:spPr/>
        <p:txBody>
          <a:bodyPr/>
          <a:lstStyle/>
          <a:p>
            <a:r>
              <a:rPr lang="en-US" b="1" dirty="0">
                <a:solidFill>
                  <a:srgbClr val="C00000"/>
                </a:solidFill>
              </a:rPr>
              <a:t>Work-life balance </a:t>
            </a:r>
            <a:r>
              <a:rPr lang="en-US" dirty="0"/>
              <a:t>is a significant challenge in modern society.</a:t>
            </a:r>
          </a:p>
          <a:p>
            <a:r>
              <a:rPr lang="en-US" dirty="0"/>
              <a:t>Many employees feel deprived of meaning in their workplaces.</a:t>
            </a:r>
          </a:p>
          <a:p>
            <a:r>
              <a:rPr lang="en-US" dirty="0"/>
              <a:t>This leads to considerable stress, both physical and psychological.</a:t>
            </a:r>
          </a:p>
          <a:p>
            <a:r>
              <a:rPr lang="en-US" dirty="0"/>
              <a:t>Workers face increasing demands to work extended hours, resulting in work overload.</a:t>
            </a:r>
          </a:p>
          <a:p>
            <a:r>
              <a:rPr lang="en-US" dirty="0"/>
              <a:t>There is growing concern about </a:t>
            </a:r>
            <a:r>
              <a:rPr lang="en-US" b="1" dirty="0">
                <a:solidFill>
                  <a:srgbClr val="C00000"/>
                </a:solidFill>
              </a:rPr>
              <a:t>burnout </a:t>
            </a:r>
            <a:r>
              <a:rPr lang="en-US" dirty="0"/>
              <a:t>in modern corporations, non-profits, and government organizations.</a:t>
            </a:r>
          </a:p>
          <a:p>
            <a:r>
              <a:rPr lang="en-US" dirty="0"/>
              <a:t>Burnout results from </a:t>
            </a:r>
            <a:r>
              <a:rPr lang="en-US" b="1" dirty="0">
                <a:solidFill>
                  <a:srgbClr val="C00000"/>
                </a:solidFill>
              </a:rPr>
              <a:t>unmanaged stress</a:t>
            </a:r>
            <a:r>
              <a:rPr lang="en-US" dirty="0"/>
              <a:t>, causing symptoms like</a:t>
            </a:r>
          </a:p>
        </p:txBody>
      </p:sp>
      <p:sp>
        <p:nvSpPr>
          <p:cNvPr id="9" name="Title 8">
            <a:extLst>
              <a:ext uri="{FF2B5EF4-FFF2-40B4-BE49-F238E27FC236}">
                <a16:creationId xmlns="" xmlns:a16="http://schemas.microsoft.com/office/drawing/2014/main" id="{8AB70FB9-E9C7-5963-281A-D233AEBC3E0C}"/>
              </a:ext>
            </a:extLst>
          </p:cNvPr>
          <p:cNvSpPr>
            <a:spLocks noGrp="1"/>
          </p:cNvSpPr>
          <p:nvPr>
            <p:ph type="title"/>
          </p:nvPr>
        </p:nvSpPr>
        <p:spPr/>
        <p:txBody>
          <a:bodyPr>
            <a:normAutofit/>
          </a:bodyPr>
          <a:lstStyle/>
          <a:p>
            <a:r>
              <a:rPr lang="en-US" dirty="0"/>
              <a:t>Yoga Way of Life</a:t>
            </a:r>
            <a:endParaRPr lang="en-IN" dirty="0"/>
          </a:p>
        </p:txBody>
      </p:sp>
      <p:sp>
        <p:nvSpPr>
          <p:cNvPr id="11" name="Freeform: Shape 10">
            <a:extLst>
              <a:ext uri="{FF2B5EF4-FFF2-40B4-BE49-F238E27FC236}">
                <a16:creationId xmlns="" xmlns:a16="http://schemas.microsoft.com/office/drawing/2014/main" id="{9026A027-46CA-D331-6972-E5760556AF8F}"/>
              </a:ext>
            </a:extLst>
          </p:cNvPr>
          <p:cNvSpPr/>
          <p:nvPr/>
        </p:nvSpPr>
        <p:spPr>
          <a:xfrm>
            <a:off x="-498514" y="4989319"/>
            <a:ext cx="3021181" cy="1208472"/>
          </a:xfrm>
          <a:custGeom>
            <a:avLst/>
            <a:gdLst>
              <a:gd name="connsiteX0" fmla="*/ 0 w 3021181"/>
              <a:gd name="connsiteY0" fmla="*/ 0 h 1208472"/>
              <a:gd name="connsiteX1" fmla="*/ 2416945 w 3021181"/>
              <a:gd name="connsiteY1" fmla="*/ 0 h 1208472"/>
              <a:gd name="connsiteX2" fmla="*/ 3021181 w 3021181"/>
              <a:gd name="connsiteY2" fmla="*/ 604236 h 1208472"/>
              <a:gd name="connsiteX3" fmla="*/ 2416945 w 3021181"/>
              <a:gd name="connsiteY3" fmla="*/ 1208472 h 1208472"/>
              <a:gd name="connsiteX4" fmla="*/ 0 w 3021181"/>
              <a:gd name="connsiteY4" fmla="*/ 1208472 h 1208472"/>
              <a:gd name="connsiteX5" fmla="*/ 0 w 3021181"/>
              <a:gd name="connsiteY5" fmla="*/ 0 h 120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81" h="1208472">
                <a:moveTo>
                  <a:pt x="0" y="0"/>
                </a:moveTo>
                <a:lnTo>
                  <a:pt x="2416945" y="0"/>
                </a:lnTo>
                <a:lnTo>
                  <a:pt x="3021181" y="604236"/>
                </a:lnTo>
                <a:lnTo>
                  <a:pt x="2416945" y="1208472"/>
                </a:lnTo>
                <a:lnTo>
                  <a:pt x="0" y="1208472"/>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6680" tIns="53340" rIns="328788" bIns="53340" numCol="1" spcCol="1270" anchor="ctr" anchorCtr="0">
            <a:noAutofit/>
          </a:bodyPr>
          <a:lstStyle/>
          <a:p>
            <a:pPr marL="0" lvl="0" indent="0" algn="ctr" defTabSz="889000">
              <a:lnSpc>
                <a:spcPct val="90000"/>
              </a:lnSpc>
              <a:spcBef>
                <a:spcPct val="0"/>
              </a:spcBef>
              <a:spcAft>
                <a:spcPct val="35000"/>
              </a:spcAft>
              <a:buNone/>
            </a:pPr>
            <a:r>
              <a:rPr lang="en-US" sz="2000" b="1" kern="1200"/>
              <a:t>Exhaustion</a:t>
            </a:r>
            <a:endParaRPr lang="en-IN" sz="2000" b="1" kern="1200"/>
          </a:p>
        </p:txBody>
      </p:sp>
      <p:sp>
        <p:nvSpPr>
          <p:cNvPr id="12" name="Freeform: Shape 11">
            <a:extLst>
              <a:ext uri="{FF2B5EF4-FFF2-40B4-BE49-F238E27FC236}">
                <a16:creationId xmlns="" xmlns:a16="http://schemas.microsoft.com/office/drawing/2014/main" id="{94BC314D-C8B8-A8A0-BD75-453657801534}"/>
              </a:ext>
            </a:extLst>
          </p:cNvPr>
          <p:cNvSpPr/>
          <p:nvPr/>
        </p:nvSpPr>
        <p:spPr>
          <a:xfrm>
            <a:off x="1918431" y="4989319"/>
            <a:ext cx="3021181" cy="1208472"/>
          </a:xfrm>
          <a:custGeom>
            <a:avLst/>
            <a:gdLst>
              <a:gd name="connsiteX0" fmla="*/ 0 w 3021181"/>
              <a:gd name="connsiteY0" fmla="*/ 0 h 1208472"/>
              <a:gd name="connsiteX1" fmla="*/ 2416945 w 3021181"/>
              <a:gd name="connsiteY1" fmla="*/ 0 h 1208472"/>
              <a:gd name="connsiteX2" fmla="*/ 3021181 w 3021181"/>
              <a:gd name="connsiteY2" fmla="*/ 604236 h 1208472"/>
              <a:gd name="connsiteX3" fmla="*/ 2416945 w 3021181"/>
              <a:gd name="connsiteY3" fmla="*/ 1208472 h 1208472"/>
              <a:gd name="connsiteX4" fmla="*/ 0 w 3021181"/>
              <a:gd name="connsiteY4" fmla="*/ 1208472 h 1208472"/>
              <a:gd name="connsiteX5" fmla="*/ 604236 w 3021181"/>
              <a:gd name="connsiteY5" fmla="*/ 604236 h 1208472"/>
              <a:gd name="connsiteX6" fmla="*/ 0 w 3021181"/>
              <a:gd name="connsiteY6" fmla="*/ 0 h 120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181" h="1208472">
                <a:moveTo>
                  <a:pt x="0" y="0"/>
                </a:moveTo>
                <a:lnTo>
                  <a:pt x="2416945" y="0"/>
                </a:lnTo>
                <a:lnTo>
                  <a:pt x="3021181" y="604236"/>
                </a:lnTo>
                <a:lnTo>
                  <a:pt x="2416945" y="1208472"/>
                </a:lnTo>
                <a:lnTo>
                  <a:pt x="0" y="1208472"/>
                </a:lnTo>
                <a:lnTo>
                  <a:pt x="604236" y="604236"/>
                </a:lnTo>
                <a:lnTo>
                  <a:pt x="0" y="0"/>
                </a:lnTo>
                <a:close/>
              </a:path>
            </a:pathLst>
          </a:custGeom>
        </p:spPr>
        <p:style>
          <a:lnRef idx="2">
            <a:schemeClr val="lt1">
              <a:hueOff val="0"/>
              <a:satOff val="0"/>
              <a:lumOff val="0"/>
              <a:alphaOff val="0"/>
            </a:schemeClr>
          </a:lnRef>
          <a:fillRef idx="1">
            <a:schemeClr val="accent5">
              <a:hueOff val="-511864"/>
              <a:satOff val="-10331"/>
              <a:lumOff val="-784"/>
              <a:alphaOff val="0"/>
            </a:schemeClr>
          </a:fillRef>
          <a:effectRef idx="0">
            <a:schemeClr val="accent5">
              <a:hueOff val="-511864"/>
              <a:satOff val="-10331"/>
              <a:lumOff val="-784"/>
              <a:alphaOff val="0"/>
            </a:schemeClr>
          </a:effectRef>
          <a:fontRef idx="minor">
            <a:schemeClr val="lt1"/>
          </a:fontRef>
        </p:style>
        <p:txBody>
          <a:bodyPr spcFirstLastPara="0" vert="horz" wrap="square" lIns="684246" tIns="53340" rIns="630906" bIns="53340" numCol="1" spcCol="1270" anchor="ctr" anchorCtr="0">
            <a:noAutofit/>
          </a:bodyPr>
          <a:lstStyle/>
          <a:p>
            <a:pPr marL="0" lvl="0" indent="0" algn="ctr" defTabSz="889000">
              <a:lnSpc>
                <a:spcPct val="90000"/>
              </a:lnSpc>
              <a:spcBef>
                <a:spcPct val="0"/>
              </a:spcBef>
              <a:spcAft>
                <a:spcPct val="35000"/>
              </a:spcAft>
              <a:buNone/>
            </a:pPr>
            <a:r>
              <a:rPr lang="en-US" sz="2000" b="1" kern="1200"/>
              <a:t>Irritation</a:t>
            </a:r>
            <a:endParaRPr lang="en-IN" sz="2000" b="1" kern="1200"/>
          </a:p>
        </p:txBody>
      </p:sp>
      <p:sp>
        <p:nvSpPr>
          <p:cNvPr id="13" name="Freeform: Shape 12">
            <a:extLst>
              <a:ext uri="{FF2B5EF4-FFF2-40B4-BE49-F238E27FC236}">
                <a16:creationId xmlns="" xmlns:a16="http://schemas.microsoft.com/office/drawing/2014/main" id="{342FF990-2226-DE8B-F674-FCF677357A5E}"/>
              </a:ext>
            </a:extLst>
          </p:cNvPr>
          <p:cNvSpPr/>
          <p:nvPr/>
        </p:nvSpPr>
        <p:spPr>
          <a:xfrm>
            <a:off x="4335377" y="4989319"/>
            <a:ext cx="3021181" cy="1208472"/>
          </a:xfrm>
          <a:custGeom>
            <a:avLst/>
            <a:gdLst>
              <a:gd name="connsiteX0" fmla="*/ 0 w 3021181"/>
              <a:gd name="connsiteY0" fmla="*/ 0 h 1208472"/>
              <a:gd name="connsiteX1" fmla="*/ 2416945 w 3021181"/>
              <a:gd name="connsiteY1" fmla="*/ 0 h 1208472"/>
              <a:gd name="connsiteX2" fmla="*/ 3021181 w 3021181"/>
              <a:gd name="connsiteY2" fmla="*/ 604236 h 1208472"/>
              <a:gd name="connsiteX3" fmla="*/ 2416945 w 3021181"/>
              <a:gd name="connsiteY3" fmla="*/ 1208472 h 1208472"/>
              <a:gd name="connsiteX4" fmla="*/ 0 w 3021181"/>
              <a:gd name="connsiteY4" fmla="*/ 1208472 h 1208472"/>
              <a:gd name="connsiteX5" fmla="*/ 604236 w 3021181"/>
              <a:gd name="connsiteY5" fmla="*/ 604236 h 1208472"/>
              <a:gd name="connsiteX6" fmla="*/ 0 w 3021181"/>
              <a:gd name="connsiteY6" fmla="*/ 0 h 120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181" h="1208472">
                <a:moveTo>
                  <a:pt x="0" y="0"/>
                </a:moveTo>
                <a:lnTo>
                  <a:pt x="2416945" y="0"/>
                </a:lnTo>
                <a:lnTo>
                  <a:pt x="3021181" y="604236"/>
                </a:lnTo>
                <a:lnTo>
                  <a:pt x="2416945" y="1208472"/>
                </a:lnTo>
                <a:lnTo>
                  <a:pt x="0" y="1208472"/>
                </a:lnTo>
                <a:lnTo>
                  <a:pt x="604236" y="604236"/>
                </a:lnTo>
                <a:lnTo>
                  <a:pt x="0" y="0"/>
                </a:lnTo>
                <a:close/>
              </a:path>
            </a:pathLst>
          </a:custGeom>
        </p:spPr>
        <p:style>
          <a:lnRef idx="2">
            <a:schemeClr val="lt1">
              <a:hueOff val="0"/>
              <a:satOff val="0"/>
              <a:lumOff val="0"/>
              <a:alphaOff val="0"/>
            </a:schemeClr>
          </a:lnRef>
          <a:fillRef idx="1">
            <a:schemeClr val="accent5">
              <a:hueOff val="-1023728"/>
              <a:satOff val="-20662"/>
              <a:lumOff val="-1568"/>
              <a:alphaOff val="0"/>
            </a:schemeClr>
          </a:fillRef>
          <a:effectRef idx="0">
            <a:schemeClr val="accent5">
              <a:hueOff val="-1023728"/>
              <a:satOff val="-20662"/>
              <a:lumOff val="-1568"/>
              <a:alphaOff val="0"/>
            </a:schemeClr>
          </a:effectRef>
          <a:fontRef idx="minor">
            <a:schemeClr val="lt1"/>
          </a:fontRef>
        </p:style>
        <p:txBody>
          <a:bodyPr spcFirstLastPara="0" vert="horz" wrap="square" lIns="684246" tIns="53340" rIns="630906" bIns="53340" numCol="1" spcCol="1270" anchor="ctr" anchorCtr="0">
            <a:noAutofit/>
          </a:bodyPr>
          <a:lstStyle/>
          <a:p>
            <a:pPr marL="0" lvl="0" indent="0" algn="ctr" defTabSz="889000">
              <a:lnSpc>
                <a:spcPct val="90000"/>
              </a:lnSpc>
              <a:spcBef>
                <a:spcPct val="0"/>
              </a:spcBef>
              <a:spcAft>
                <a:spcPct val="35000"/>
              </a:spcAft>
              <a:buNone/>
            </a:pPr>
            <a:r>
              <a:rPr lang="en-US" sz="2000" b="1" kern="1200"/>
              <a:t>Ineffectiveness</a:t>
            </a:r>
            <a:endParaRPr lang="en-IN" sz="2000" b="1" kern="1200"/>
          </a:p>
        </p:txBody>
      </p:sp>
      <p:sp>
        <p:nvSpPr>
          <p:cNvPr id="14" name="Freeform: Shape 13">
            <a:extLst>
              <a:ext uri="{FF2B5EF4-FFF2-40B4-BE49-F238E27FC236}">
                <a16:creationId xmlns="" xmlns:a16="http://schemas.microsoft.com/office/drawing/2014/main" id="{1CBE3EF8-6921-1368-54D8-1DC121298338}"/>
              </a:ext>
            </a:extLst>
          </p:cNvPr>
          <p:cNvSpPr/>
          <p:nvPr/>
        </p:nvSpPr>
        <p:spPr>
          <a:xfrm>
            <a:off x="6752323" y="4989319"/>
            <a:ext cx="3021181" cy="1208472"/>
          </a:xfrm>
          <a:custGeom>
            <a:avLst/>
            <a:gdLst>
              <a:gd name="connsiteX0" fmla="*/ 0 w 3021181"/>
              <a:gd name="connsiteY0" fmla="*/ 0 h 1208472"/>
              <a:gd name="connsiteX1" fmla="*/ 2416945 w 3021181"/>
              <a:gd name="connsiteY1" fmla="*/ 0 h 1208472"/>
              <a:gd name="connsiteX2" fmla="*/ 3021181 w 3021181"/>
              <a:gd name="connsiteY2" fmla="*/ 604236 h 1208472"/>
              <a:gd name="connsiteX3" fmla="*/ 2416945 w 3021181"/>
              <a:gd name="connsiteY3" fmla="*/ 1208472 h 1208472"/>
              <a:gd name="connsiteX4" fmla="*/ 0 w 3021181"/>
              <a:gd name="connsiteY4" fmla="*/ 1208472 h 1208472"/>
              <a:gd name="connsiteX5" fmla="*/ 604236 w 3021181"/>
              <a:gd name="connsiteY5" fmla="*/ 604236 h 1208472"/>
              <a:gd name="connsiteX6" fmla="*/ 0 w 3021181"/>
              <a:gd name="connsiteY6" fmla="*/ 0 h 120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181" h="1208472">
                <a:moveTo>
                  <a:pt x="0" y="0"/>
                </a:moveTo>
                <a:lnTo>
                  <a:pt x="2416945" y="0"/>
                </a:lnTo>
                <a:lnTo>
                  <a:pt x="3021181" y="604236"/>
                </a:lnTo>
                <a:lnTo>
                  <a:pt x="2416945" y="1208472"/>
                </a:lnTo>
                <a:lnTo>
                  <a:pt x="0" y="1208472"/>
                </a:lnTo>
                <a:lnTo>
                  <a:pt x="604236" y="604236"/>
                </a:lnTo>
                <a:lnTo>
                  <a:pt x="0" y="0"/>
                </a:lnTo>
                <a:close/>
              </a:path>
            </a:pathLst>
          </a:custGeom>
        </p:spPr>
        <p:style>
          <a:lnRef idx="2">
            <a:schemeClr val="lt1">
              <a:hueOff val="0"/>
              <a:satOff val="0"/>
              <a:lumOff val="0"/>
              <a:alphaOff val="0"/>
            </a:schemeClr>
          </a:lnRef>
          <a:fillRef idx="1">
            <a:schemeClr val="accent5">
              <a:hueOff val="-1535592"/>
              <a:satOff val="-30993"/>
              <a:lumOff val="-2352"/>
              <a:alphaOff val="0"/>
            </a:schemeClr>
          </a:fillRef>
          <a:effectRef idx="0">
            <a:schemeClr val="accent5">
              <a:hueOff val="-1535592"/>
              <a:satOff val="-30993"/>
              <a:lumOff val="-2352"/>
              <a:alphaOff val="0"/>
            </a:schemeClr>
          </a:effectRef>
          <a:fontRef idx="minor">
            <a:schemeClr val="lt1"/>
          </a:fontRef>
        </p:style>
        <p:txBody>
          <a:bodyPr spcFirstLastPara="0" vert="horz" wrap="square" lIns="684246" tIns="53340" rIns="630906" bIns="53340" numCol="1" spcCol="1270" anchor="ctr" anchorCtr="0">
            <a:noAutofit/>
          </a:bodyPr>
          <a:lstStyle/>
          <a:p>
            <a:pPr marL="0" lvl="0" indent="0" algn="ctr" defTabSz="889000">
              <a:lnSpc>
                <a:spcPct val="90000"/>
              </a:lnSpc>
              <a:spcBef>
                <a:spcPct val="0"/>
              </a:spcBef>
              <a:spcAft>
                <a:spcPct val="35000"/>
              </a:spcAft>
              <a:buNone/>
            </a:pPr>
            <a:r>
              <a:rPr lang="en-US" sz="2000" b="1" kern="1200"/>
              <a:t>Discounting of self and others</a:t>
            </a:r>
            <a:endParaRPr lang="en-IN" sz="2000" b="1" kern="1200"/>
          </a:p>
        </p:txBody>
      </p:sp>
      <p:sp>
        <p:nvSpPr>
          <p:cNvPr id="15" name="Freeform: Shape 14">
            <a:extLst>
              <a:ext uri="{FF2B5EF4-FFF2-40B4-BE49-F238E27FC236}">
                <a16:creationId xmlns="" xmlns:a16="http://schemas.microsoft.com/office/drawing/2014/main" id="{287CACFF-8F70-F101-7912-491357E5BADD}"/>
              </a:ext>
            </a:extLst>
          </p:cNvPr>
          <p:cNvSpPr/>
          <p:nvPr/>
        </p:nvSpPr>
        <p:spPr>
          <a:xfrm>
            <a:off x="9169268" y="4989319"/>
            <a:ext cx="3021181" cy="1208472"/>
          </a:xfrm>
          <a:custGeom>
            <a:avLst/>
            <a:gdLst>
              <a:gd name="connsiteX0" fmla="*/ 0 w 3021181"/>
              <a:gd name="connsiteY0" fmla="*/ 0 h 1208472"/>
              <a:gd name="connsiteX1" fmla="*/ 2416945 w 3021181"/>
              <a:gd name="connsiteY1" fmla="*/ 0 h 1208472"/>
              <a:gd name="connsiteX2" fmla="*/ 3021181 w 3021181"/>
              <a:gd name="connsiteY2" fmla="*/ 604236 h 1208472"/>
              <a:gd name="connsiteX3" fmla="*/ 2416945 w 3021181"/>
              <a:gd name="connsiteY3" fmla="*/ 1208472 h 1208472"/>
              <a:gd name="connsiteX4" fmla="*/ 0 w 3021181"/>
              <a:gd name="connsiteY4" fmla="*/ 1208472 h 1208472"/>
              <a:gd name="connsiteX5" fmla="*/ 604236 w 3021181"/>
              <a:gd name="connsiteY5" fmla="*/ 604236 h 1208472"/>
              <a:gd name="connsiteX6" fmla="*/ 0 w 3021181"/>
              <a:gd name="connsiteY6" fmla="*/ 0 h 120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181" h="1208472">
                <a:moveTo>
                  <a:pt x="0" y="0"/>
                </a:moveTo>
                <a:lnTo>
                  <a:pt x="2416945" y="0"/>
                </a:lnTo>
                <a:lnTo>
                  <a:pt x="3021181" y="604236"/>
                </a:lnTo>
                <a:lnTo>
                  <a:pt x="2416945" y="1208472"/>
                </a:lnTo>
                <a:lnTo>
                  <a:pt x="0" y="1208472"/>
                </a:lnTo>
                <a:lnTo>
                  <a:pt x="604236" y="604236"/>
                </a:lnTo>
                <a:lnTo>
                  <a:pt x="0" y="0"/>
                </a:lnTo>
                <a:close/>
              </a:path>
            </a:pathLst>
          </a:custGeom>
        </p:spPr>
        <p:style>
          <a:lnRef idx="2">
            <a:schemeClr val="lt1">
              <a:hueOff val="0"/>
              <a:satOff val="0"/>
              <a:lumOff val="0"/>
              <a:alphaOff val="0"/>
            </a:schemeClr>
          </a:lnRef>
          <a:fillRef idx="1">
            <a:schemeClr val="accent5">
              <a:hueOff val="-2047456"/>
              <a:satOff val="-41324"/>
              <a:lumOff val="-3136"/>
              <a:alphaOff val="0"/>
            </a:schemeClr>
          </a:fillRef>
          <a:effectRef idx="0">
            <a:schemeClr val="accent5">
              <a:hueOff val="-2047456"/>
              <a:satOff val="-41324"/>
              <a:lumOff val="-3136"/>
              <a:alphaOff val="0"/>
            </a:schemeClr>
          </a:effectRef>
          <a:fontRef idx="minor">
            <a:schemeClr val="lt1"/>
          </a:fontRef>
        </p:style>
        <p:txBody>
          <a:bodyPr spcFirstLastPara="0" vert="horz" wrap="square" lIns="684246" tIns="53340" rIns="630906" bIns="53340" numCol="1" spcCol="1270" anchor="ctr" anchorCtr="0">
            <a:noAutofit/>
          </a:bodyPr>
          <a:lstStyle/>
          <a:p>
            <a:pPr marL="0" lvl="0" indent="0" algn="ctr" defTabSz="889000">
              <a:lnSpc>
                <a:spcPct val="90000"/>
              </a:lnSpc>
              <a:spcBef>
                <a:spcPct val="0"/>
              </a:spcBef>
              <a:spcAft>
                <a:spcPct val="35000"/>
              </a:spcAft>
              <a:buNone/>
            </a:pPr>
            <a:r>
              <a:rPr lang="en-US" sz="2000" b="1" kern="1200"/>
              <a:t>Health problems (hypertension, ulcers, heart issues)</a:t>
            </a:r>
            <a:endParaRPr lang="en-IN" sz="2000" b="1" kern="1200"/>
          </a:p>
        </p:txBody>
      </p:sp>
    </p:spTree>
    <p:extLst>
      <p:ext uri="{BB962C8B-B14F-4D97-AF65-F5344CB8AC3E}">
        <p14:creationId xmlns:p14="http://schemas.microsoft.com/office/powerpoint/2010/main" val="157877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A51972C3-907B-1735-C730-C9E7301ACD16}"/>
              </a:ext>
            </a:extLst>
          </p:cNvPr>
          <p:cNvSpPr>
            <a:spLocks noGrp="1"/>
          </p:cNvSpPr>
          <p:nvPr>
            <p:ph idx="1"/>
          </p:nvPr>
        </p:nvSpPr>
        <p:spPr>
          <a:xfrm>
            <a:off x="131180" y="863444"/>
            <a:ext cx="5964820" cy="5590565"/>
          </a:xfrm>
        </p:spPr>
        <p:txBody>
          <a:bodyPr/>
          <a:lstStyle/>
          <a:p>
            <a:r>
              <a:rPr lang="en-US" dirty="0"/>
              <a:t>Consequences of burnout include </a:t>
            </a:r>
            <a:r>
              <a:rPr lang="en-US" b="1" dirty="0">
                <a:solidFill>
                  <a:srgbClr val="C00000"/>
                </a:solidFill>
              </a:rPr>
              <a:t>reduced workplace productivity, bad health, and mental stress</a:t>
            </a:r>
            <a:r>
              <a:rPr lang="en-US" dirty="0"/>
              <a:t>.</a:t>
            </a:r>
          </a:p>
          <a:p>
            <a:r>
              <a:rPr lang="en-US" dirty="0"/>
              <a:t>Unaddressed burnout can become a social problem over time.</a:t>
            </a:r>
          </a:p>
          <a:p>
            <a:r>
              <a:rPr lang="en-US" b="1" dirty="0">
                <a:solidFill>
                  <a:srgbClr val="C00000"/>
                </a:solidFill>
              </a:rPr>
              <a:t>Workplace stress spills into personal and social life</a:t>
            </a:r>
            <a:r>
              <a:rPr lang="en-US" dirty="0"/>
              <a:t>, affecting the individual and family members.</a:t>
            </a:r>
          </a:p>
          <a:p>
            <a:r>
              <a:rPr lang="en-US" dirty="0"/>
              <a:t>Costs of stress are significant and encompass these costs -</a:t>
            </a:r>
          </a:p>
        </p:txBody>
      </p:sp>
      <p:sp>
        <p:nvSpPr>
          <p:cNvPr id="8" name="Title 7">
            <a:extLst>
              <a:ext uri="{FF2B5EF4-FFF2-40B4-BE49-F238E27FC236}">
                <a16:creationId xmlns="" xmlns:a16="http://schemas.microsoft.com/office/drawing/2014/main" id="{960A1371-45E0-0482-DA06-0B81D1F189B7}"/>
              </a:ext>
            </a:extLst>
          </p:cNvPr>
          <p:cNvSpPr>
            <a:spLocks noGrp="1"/>
          </p:cNvSpPr>
          <p:nvPr>
            <p:ph type="title"/>
          </p:nvPr>
        </p:nvSpPr>
        <p:spPr/>
        <p:txBody>
          <a:bodyPr>
            <a:normAutofit/>
          </a:bodyPr>
          <a:lstStyle/>
          <a:p>
            <a:r>
              <a:rPr lang="en-US" dirty="0"/>
              <a:t>Yoga Way of Life</a:t>
            </a:r>
            <a:endParaRPr lang="en-IN" dirty="0"/>
          </a:p>
        </p:txBody>
      </p:sp>
      <p:sp>
        <p:nvSpPr>
          <p:cNvPr id="10" name="Freeform: Shape 9">
            <a:extLst>
              <a:ext uri="{FF2B5EF4-FFF2-40B4-BE49-F238E27FC236}">
                <a16:creationId xmlns="" xmlns:a16="http://schemas.microsoft.com/office/drawing/2014/main" id="{64BD1B37-D731-0154-82F1-A86EF741FD1E}"/>
              </a:ext>
            </a:extLst>
          </p:cNvPr>
          <p:cNvSpPr/>
          <p:nvPr/>
        </p:nvSpPr>
        <p:spPr>
          <a:xfrm>
            <a:off x="7167714" y="863444"/>
            <a:ext cx="2795282" cy="2795282"/>
          </a:xfrm>
          <a:custGeom>
            <a:avLst/>
            <a:gdLst>
              <a:gd name="connsiteX0" fmla="*/ 0 w 2795282"/>
              <a:gd name="connsiteY0" fmla="*/ 2795282 h 2795282"/>
              <a:gd name="connsiteX1" fmla="*/ 1397641 w 2795282"/>
              <a:gd name="connsiteY1" fmla="*/ 0 h 2795282"/>
              <a:gd name="connsiteX2" fmla="*/ 2795282 w 2795282"/>
              <a:gd name="connsiteY2" fmla="*/ 2795282 h 2795282"/>
              <a:gd name="connsiteX3" fmla="*/ 0 w 2795282"/>
              <a:gd name="connsiteY3" fmla="*/ 2795282 h 2795282"/>
            </a:gdLst>
            <a:ahLst/>
            <a:cxnLst>
              <a:cxn ang="0">
                <a:pos x="connsiteX0" y="connsiteY0"/>
              </a:cxn>
              <a:cxn ang="0">
                <a:pos x="connsiteX1" y="connsiteY1"/>
              </a:cxn>
              <a:cxn ang="0">
                <a:pos x="connsiteX2" y="connsiteY2"/>
              </a:cxn>
              <a:cxn ang="0">
                <a:pos x="connsiteX3" y="connsiteY3"/>
              </a:cxn>
            </a:cxnLst>
            <a:rect l="l" t="t" r="r" b="b"/>
            <a:pathLst>
              <a:path w="2795282" h="2795282">
                <a:moveTo>
                  <a:pt x="0" y="2795282"/>
                </a:moveTo>
                <a:lnTo>
                  <a:pt x="1397641" y="0"/>
                </a:lnTo>
                <a:lnTo>
                  <a:pt x="2795282" y="2795282"/>
                </a:lnTo>
                <a:lnTo>
                  <a:pt x="0" y="2795282"/>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790261" tIns="1489081" rIns="790260" bIns="91440" numCol="1" spcCol="1270" anchor="ctr" anchorCtr="0">
            <a:noAutofit/>
          </a:bodyPr>
          <a:lstStyle/>
          <a:p>
            <a:pPr marL="0" lvl="0" indent="0" algn="ctr" defTabSz="1066800">
              <a:lnSpc>
                <a:spcPct val="90000"/>
              </a:lnSpc>
              <a:spcBef>
                <a:spcPct val="0"/>
              </a:spcBef>
              <a:spcAft>
                <a:spcPct val="35000"/>
              </a:spcAft>
              <a:buNone/>
            </a:pPr>
            <a:r>
              <a:rPr lang="en-US" sz="2400" b="1" kern="1200"/>
              <a:t>Financial costs</a:t>
            </a:r>
            <a:endParaRPr lang="en-IN" sz="2400" b="1" kern="1200"/>
          </a:p>
        </p:txBody>
      </p:sp>
      <p:sp>
        <p:nvSpPr>
          <p:cNvPr id="11" name="Freeform: Shape 10">
            <a:extLst>
              <a:ext uri="{FF2B5EF4-FFF2-40B4-BE49-F238E27FC236}">
                <a16:creationId xmlns="" xmlns:a16="http://schemas.microsoft.com/office/drawing/2014/main" id="{B30CD3BE-9B5F-3013-D3AF-2D2663958C82}"/>
              </a:ext>
            </a:extLst>
          </p:cNvPr>
          <p:cNvSpPr/>
          <p:nvPr/>
        </p:nvSpPr>
        <p:spPr>
          <a:xfrm>
            <a:off x="5770073" y="3658726"/>
            <a:ext cx="2795282" cy="2795282"/>
          </a:xfrm>
          <a:custGeom>
            <a:avLst/>
            <a:gdLst>
              <a:gd name="connsiteX0" fmla="*/ 0 w 2795282"/>
              <a:gd name="connsiteY0" fmla="*/ 2795282 h 2795282"/>
              <a:gd name="connsiteX1" fmla="*/ 1397641 w 2795282"/>
              <a:gd name="connsiteY1" fmla="*/ 0 h 2795282"/>
              <a:gd name="connsiteX2" fmla="*/ 2795282 w 2795282"/>
              <a:gd name="connsiteY2" fmla="*/ 2795282 h 2795282"/>
              <a:gd name="connsiteX3" fmla="*/ 0 w 2795282"/>
              <a:gd name="connsiteY3" fmla="*/ 2795282 h 2795282"/>
            </a:gdLst>
            <a:ahLst/>
            <a:cxnLst>
              <a:cxn ang="0">
                <a:pos x="connsiteX0" y="connsiteY0"/>
              </a:cxn>
              <a:cxn ang="0">
                <a:pos x="connsiteX1" y="connsiteY1"/>
              </a:cxn>
              <a:cxn ang="0">
                <a:pos x="connsiteX2" y="connsiteY2"/>
              </a:cxn>
              <a:cxn ang="0">
                <a:pos x="connsiteX3" y="connsiteY3"/>
              </a:cxn>
            </a:cxnLst>
            <a:rect l="l" t="t" r="r" b="b"/>
            <a:pathLst>
              <a:path w="2795282" h="2795282">
                <a:moveTo>
                  <a:pt x="0" y="2795282"/>
                </a:moveTo>
                <a:lnTo>
                  <a:pt x="1397641" y="0"/>
                </a:lnTo>
                <a:lnTo>
                  <a:pt x="2795282" y="2795282"/>
                </a:lnTo>
                <a:lnTo>
                  <a:pt x="0" y="2795282"/>
                </a:lnTo>
                <a:close/>
              </a:path>
            </a:pathLst>
          </a:custGeom>
        </p:spPr>
        <p:style>
          <a:lnRef idx="0">
            <a:schemeClr val="lt1">
              <a:hueOff val="0"/>
              <a:satOff val="0"/>
              <a:lumOff val="0"/>
              <a:alphaOff val="0"/>
            </a:schemeClr>
          </a:lnRef>
          <a:fillRef idx="3">
            <a:schemeClr val="accent5">
              <a:hueOff val="-682485"/>
              <a:satOff val="-13775"/>
              <a:lumOff val="-1045"/>
              <a:alphaOff val="0"/>
            </a:schemeClr>
          </a:fillRef>
          <a:effectRef idx="3">
            <a:schemeClr val="accent5">
              <a:hueOff val="-682485"/>
              <a:satOff val="-13775"/>
              <a:lumOff val="-1045"/>
              <a:alphaOff val="0"/>
            </a:schemeClr>
          </a:effectRef>
          <a:fontRef idx="minor">
            <a:schemeClr val="lt1"/>
          </a:fontRef>
        </p:style>
        <p:txBody>
          <a:bodyPr spcFirstLastPara="0" vert="horz" wrap="square" lIns="790261" tIns="1489081" rIns="790260" bIns="91440" numCol="1" spcCol="1270" anchor="ctr" anchorCtr="0">
            <a:noAutofit/>
          </a:bodyPr>
          <a:lstStyle/>
          <a:p>
            <a:pPr marL="0" lvl="0" indent="0" algn="ctr" defTabSz="1066800">
              <a:lnSpc>
                <a:spcPct val="90000"/>
              </a:lnSpc>
              <a:spcBef>
                <a:spcPct val="0"/>
              </a:spcBef>
              <a:spcAft>
                <a:spcPct val="35000"/>
              </a:spcAft>
              <a:buNone/>
            </a:pPr>
            <a:r>
              <a:rPr lang="en-US" sz="2400" b="1" kern="1200"/>
              <a:t>Mental costs</a:t>
            </a:r>
            <a:endParaRPr lang="en-IN" sz="2400" b="1" kern="1200"/>
          </a:p>
        </p:txBody>
      </p:sp>
      <p:sp>
        <p:nvSpPr>
          <p:cNvPr id="12" name="Freeform: Shape 11">
            <a:extLst>
              <a:ext uri="{FF2B5EF4-FFF2-40B4-BE49-F238E27FC236}">
                <a16:creationId xmlns="" xmlns:a16="http://schemas.microsoft.com/office/drawing/2014/main" id="{A9C0040C-7B12-EE3D-6634-F5C6D6CA98B5}"/>
              </a:ext>
            </a:extLst>
          </p:cNvPr>
          <p:cNvSpPr/>
          <p:nvPr/>
        </p:nvSpPr>
        <p:spPr>
          <a:xfrm>
            <a:off x="7167714" y="3658725"/>
            <a:ext cx="2795282" cy="2795283"/>
          </a:xfrm>
          <a:custGeom>
            <a:avLst/>
            <a:gdLst>
              <a:gd name="connsiteX0" fmla="*/ 0 w 2795282"/>
              <a:gd name="connsiteY0" fmla="*/ 2795282 h 2795282"/>
              <a:gd name="connsiteX1" fmla="*/ 1397641 w 2795282"/>
              <a:gd name="connsiteY1" fmla="*/ 0 h 2795282"/>
              <a:gd name="connsiteX2" fmla="*/ 2795282 w 2795282"/>
              <a:gd name="connsiteY2" fmla="*/ 2795282 h 2795282"/>
              <a:gd name="connsiteX3" fmla="*/ 0 w 2795282"/>
              <a:gd name="connsiteY3" fmla="*/ 2795282 h 2795282"/>
            </a:gdLst>
            <a:ahLst/>
            <a:cxnLst>
              <a:cxn ang="0">
                <a:pos x="connsiteX0" y="connsiteY0"/>
              </a:cxn>
              <a:cxn ang="0">
                <a:pos x="connsiteX1" y="connsiteY1"/>
              </a:cxn>
              <a:cxn ang="0">
                <a:pos x="connsiteX2" y="connsiteY2"/>
              </a:cxn>
              <a:cxn ang="0">
                <a:pos x="connsiteX3" y="connsiteY3"/>
              </a:cxn>
            </a:cxnLst>
            <a:rect l="l" t="t" r="r" b="b"/>
            <a:pathLst>
              <a:path w="2795282" h="2795282">
                <a:moveTo>
                  <a:pt x="2795282" y="0"/>
                </a:moveTo>
                <a:lnTo>
                  <a:pt x="1397641" y="2795282"/>
                </a:lnTo>
                <a:lnTo>
                  <a:pt x="0" y="0"/>
                </a:lnTo>
                <a:lnTo>
                  <a:pt x="2795282" y="0"/>
                </a:lnTo>
                <a:close/>
              </a:path>
            </a:pathLst>
          </a:custGeom>
        </p:spPr>
        <p:style>
          <a:lnRef idx="0">
            <a:schemeClr val="lt1">
              <a:hueOff val="0"/>
              <a:satOff val="0"/>
              <a:lumOff val="0"/>
              <a:alphaOff val="0"/>
            </a:schemeClr>
          </a:lnRef>
          <a:fillRef idx="3">
            <a:schemeClr val="accent5">
              <a:hueOff val="-1364971"/>
              <a:satOff val="-27549"/>
              <a:lumOff val="-2091"/>
              <a:alphaOff val="0"/>
            </a:schemeClr>
          </a:fillRef>
          <a:effectRef idx="3">
            <a:schemeClr val="accent5">
              <a:hueOff val="-1364971"/>
              <a:satOff val="-27549"/>
              <a:lumOff val="-2091"/>
              <a:alphaOff val="0"/>
            </a:schemeClr>
          </a:effectRef>
          <a:fontRef idx="minor">
            <a:schemeClr val="lt1"/>
          </a:fontRef>
        </p:style>
        <p:txBody>
          <a:bodyPr spcFirstLastPara="0" vert="horz" wrap="square" lIns="790260" tIns="91441" rIns="790261" bIns="1489081" numCol="1" spcCol="1270" anchor="ctr" anchorCtr="0">
            <a:noAutofit/>
          </a:bodyPr>
          <a:lstStyle/>
          <a:p>
            <a:pPr marL="0" lvl="0" indent="0" algn="ctr" defTabSz="1066800">
              <a:lnSpc>
                <a:spcPct val="90000"/>
              </a:lnSpc>
              <a:spcBef>
                <a:spcPct val="0"/>
              </a:spcBef>
              <a:spcAft>
                <a:spcPct val="35000"/>
              </a:spcAft>
              <a:buNone/>
            </a:pPr>
            <a:r>
              <a:rPr lang="en-US" sz="2400" b="1" kern="1200"/>
              <a:t>Physical costs</a:t>
            </a:r>
            <a:endParaRPr lang="en-IN" sz="2400" b="1" kern="1200"/>
          </a:p>
        </p:txBody>
      </p:sp>
      <p:sp>
        <p:nvSpPr>
          <p:cNvPr id="13" name="Freeform: Shape 12">
            <a:extLst>
              <a:ext uri="{FF2B5EF4-FFF2-40B4-BE49-F238E27FC236}">
                <a16:creationId xmlns="" xmlns:a16="http://schemas.microsoft.com/office/drawing/2014/main" id="{07D7E922-3723-BC3E-7CC7-0FB396BFECD6}"/>
              </a:ext>
            </a:extLst>
          </p:cNvPr>
          <p:cNvSpPr/>
          <p:nvPr/>
        </p:nvSpPr>
        <p:spPr>
          <a:xfrm>
            <a:off x="8565356" y="3658726"/>
            <a:ext cx="2795282" cy="2795282"/>
          </a:xfrm>
          <a:custGeom>
            <a:avLst/>
            <a:gdLst>
              <a:gd name="connsiteX0" fmla="*/ 0 w 2795282"/>
              <a:gd name="connsiteY0" fmla="*/ 2795282 h 2795282"/>
              <a:gd name="connsiteX1" fmla="*/ 1397641 w 2795282"/>
              <a:gd name="connsiteY1" fmla="*/ 0 h 2795282"/>
              <a:gd name="connsiteX2" fmla="*/ 2795282 w 2795282"/>
              <a:gd name="connsiteY2" fmla="*/ 2795282 h 2795282"/>
              <a:gd name="connsiteX3" fmla="*/ 0 w 2795282"/>
              <a:gd name="connsiteY3" fmla="*/ 2795282 h 2795282"/>
            </a:gdLst>
            <a:ahLst/>
            <a:cxnLst>
              <a:cxn ang="0">
                <a:pos x="connsiteX0" y="connsiteY0"/>
              </a:cxn>
              <a:cxn ang="0">
                <a:pos x="connsiteX1" y="connsiteY1"/>
              </a:cxn>
              <a:cxn ang="0">
                <a:pos x="connsiteX2" y="connsiteY2"/>
              </a:cxn>
              <a:cxn ang="0">
                <a:pos x="connsiteX3" y="connsiteY3"/>
              </a:cxn>
            </a:cxnLst>
            <a:rect l="l" t="t" r="r" b="b"/>
            <a:pathLst>
              <a:path w="2795282" h="2795282">
                <a:moveTo>
                  <a:pt x="0" y="2795282"/>
                </a:moveTo>
                <a:lnTo>
                  <a:pt x="1397641" y="0"/>
                </a:lnTo>
                <a:lnTo>
                  <a:pt x="2795282" y="2795282"/>
                </a:lnTo>
                <a:lnTo>
                  <a:pt x="0" y="2795282"/>
                </a:lnTo>
                <a:close/>
              </a:path>
            </a:pathLst>
          </a:custGeom>
        </p:spPr>
        <p:style>
          <a:lnRef idx="0">
            <a:schemeClr val="lt1">
              <a:hueOff val="0"/>
              <a:satOff val="0"/>
              <a:lumOff val="0"/>
              <a:alphaOff val="0"/>
            </a:schemeClr>
          </a:lnRef>
          <a:fillRef idx="3">
            <a:schemeClr val="accent5">
              <a:hueOff val="-2047456"/>
              <a:satOff val="-41324"/>
              <a:lumOff val="-3136"/>
              <a:alphaOff val="0"/>
            </a:schemeClr>
          </a:fillRef>
          <a:effectRef idx="3">
            <a:schemeClr val="accent5">
              <a:hueOff val="-2047456"/>
              <a:satOff val="-41324"/>
              <a:lumOff val="-3136"/>
              <a:alphaOff val="0"/>
            </a:schemeClr>
          </a:effectRef>
          <a:fontRef idx="minor">
            <a:schemeClr val="lt1"/>
          </a:fontRef>
        </p:style>
        <p:txBody>
          <a:bodyPr spcFirstLastPara="0" vert="horz" wrap="square" lIns="790261" tIns="1489081" rIns="79026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Social costs</a:t>
            </a:r>
            <a:endParaRPr lang="en-IN" sz="2400" b="1" kern="1200" dirty="0"/>
          </a:p>
        </p:txBody>
      </p:sp>
    </p:spTree>
    <p:extLst>
      <p:ext uri="{BB962C8B-B14F-4D97-AF65-F5344CB8AC3E}">
        <p14:creationId xmlns:p14="http://schemas.microsoft.com/office/powerpoint/2010/main" val="377847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A51972C3-907B-1735-C730-C9E7301ACD16}"/>
              </a:ext>
            </a:extLst>
          </p:cNvPr>
          <p:cNvSpPr>
            <a:spLocks noGrp="1"/>
          </p:cNvSpPr>
          <p:nvPr>
            <p:ph idx="1"/>
          </p:nvPr>
        </p:nvSpPr>
        <p:spPr/>
        <p:txBody>
          <a:bodyPr/>
          <a:lstStyle/>
          <a:p>
            <a:r>
              <a:rPr lang="en-US" dirty="0"/>
              <a:t>A psychologically stressed individual suffers from ill health (both mental and physical).</a:t>
            </a:r>
          </a:p>
          <a:p>
            <a:r>
              <a:rPr lang="en-US" dirty="0"/>
              <a:t>Medical practitioners treat </a:t>
            </a:r>
            <a:r>
              <a:rPr lang="en-US" b="1" dirty="0">
                <a:solidFill>
                  <a:srgbClr val="C00000"/>
                </a:solidFill>
              </a:rPr>
              <a:t>stress-induced chronic conditions </a:t>
            </a:r>
            <a:r>
              <a:rPr lang="en-US" dirty="0"/>
              <a:t>like hypertension and diabetes with medicines and lifestyle changes.</a:t>
            </a:r>
          </a:p>
          <a:p>
            <a:r>
              <a:rPr lang="en-US" dirty="0"/>
              <a:t>Salient lifestyle changes for a healthy life are found in the yoga way of life.</a:t>
            </a:r>
          </a:p>
          <a:p>
            <a:r>
              <a:rPr lang="en-US" dirty="0"/>
              <a:t>India has a rich repository of knowledge and experience on yoga as a means to a healthy life.</a:t>
            </a:r>
          </a:p>
          <a:p>
            <a:r>
              <a:rPr lang="en-US" dirty="0"/>
              <a:t>Yoga is </a:t>
            </a:r>
            <a:r>
              <a:rPr lang="en-US" b="1" dirty="0">
                <a:solidFill>
                  <a:srgbClr val="C00000"/>
                </a:solidFill>
              </a:rPr>
              <a:t>gaining greater international attention </a:t>
            </a:r>
            <a:r>
              <a:rPr lang="en-US" dirty="0"/>
              <a:t>recently.</a:t>
            </a:r>
          </a:p>
          <a:p>
            <a:r>
              <a:rPr lang="en-US" dirty="0"/>
              <a:t>As a </a:t>
            </a:r>
            <a:r>
              <a:rPr lang="en-US" b="1" dirty="0">
                <a:solidFill>
                  <a:srgbClr val="C00000"/>
                </a:solidFill>
              </a:rPr>
              <a:t>holistic science</a:t>
            </a:r>
            <a:r>
              <a:rPr lang="en-US" dirty="0"/>
              <a:t>, yoga addresses all aspects of human functioning.</a:t>
            </a:r>
          </a:p>
          <a:p>
            <a:r>
              <a:rPr lang="en-US" dirty="0"/>
              <a:t>Principles and practices of yoga provide a comprehensive framework to </a:t>
            </a:r>
            <a:r>
              <a:rPr lang="en-US" b="1" dirty="0">
                <a:solidFill>
                  <a:srgbClr val="C00000"/>
                </a:solidFill>
              </a:rPr>
              <a:t>understand and eliminate psychological and physical stress</a:t>
            </a:r>
            <a:r>
              <a:rPr lang="en-US" dirty="0"/>
              <a:t>.</a:t>
            </a:r>
            <a:endParaRPr lang="en-IN" dirty="0"/>
          </a:p>
        </p:txBody>
      </p:sp>
      <p:sp>
        <p:nvSpPr>
          <p:cNvPr id="4" name="Title 3">
            <a:extLst>
              <a:ext uri="{FF2B5EF4-FFF2-40B4-BE49-F238E27FC236}">
                <a16:creationId xmlns="" xmlns:a16="http://schemas.microsoft.com/office/drawing/2014/main" id="{65D58BE5-8995-3AA6-7C8A-E9FF182221B3}"/>
              </a:ext>
            </a:extLst>
          </p:cNvPr>
          <p:cNvSpPr>
            <a:spLocks noGrp="1"/>
          </p:cNvSpPr>
          <p:nvPr>
            <p:ph type="title"/>
          </p:nvPr>
        </p:nvSpPr>
        <p:spPr/>
        <p:txBody>
          <a:bodyPr>
            <a:normAutofit/>
          </a:bodyPr>
          <a:lstStyle/>
          <a:p>
            <a:r>
              <a:rPr lang="en-US" dirty="0"/>
              <a:t>Yoga Way of Life</a:t>
            </a:r>
            <a:endParaRPr lang="en-IN" dirty="0"/>
          </a:p>
        </p:txBody>
      </p:sp>
    </p:spTree>
    <p:extLst>
      <p:ext uri="{BB962C8B-B14F-4D97-AF65-F5344CB8AC3E}">
        <p14:creationId xmlns:p14="http://schemas.microsoft.com/office/powerpoint/2010/main" val="171528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0D772EB-77A3-3454-B012-3C0F23B57811}"/>
              </a:ext>
            </a:extLst>
          </p:cNvPr>
          <p:cNvSpPr>
            <a:spLocks noGrp="1"/>
          </p:cNvSpPr>
          <p:nvPr>
            <p:ph idx="1"/>
          </p:nvPr>
        </p:nvSpPr>
        <p:spPr>
          <a:xfrm>
            <a:off x="131181" y="863444"/>
            <a:ext cx="7698370" cy="5590565"/>
          </a:xfrm>
        </p:spPr>
        <p:txBody>
          <a:bodyPr/>
          <a:lstStyle/>
          <a:p>
            <a:r>
              <a:rPr lang="en-US" dirty="0"/>
              <a:t>Yoga is one of the six philosophical systems.</a:t>
            </a:r>
          </a:p>
          <a:p>
            <a:r>
              <a:rPr lang="en-US" b="1" dirty="0">
                <a:solidFill>
                  <a:srgbClr val="C00000"/>
                </a:solidFill>
              </a:rPr>
              <a:t>Patanjali </a:t>
            </a:r>
            <a:r>
              <a:rPr lang="en-US" dirty="0"/>
              <a:t>proposed yoga to progressively still the mind by working on mental fluctuations.</a:t>
            </a:r>
          </a:p>
          <a:p>
            <a:r>
              <a:rPr lang="en-US" b="1" dirty="0">
                <a:solidFill>
                  <a:srgbClr val="C00000"/>
                </a:solidFill>
              </a:rPr>
              <a:t>Yoga Sutras </a:t>
            </a:r>
            <a:r>
              <a:rPr lang="en-US" dirty="0"/>
              <a:t>outline a method to live a life fostering moderation and promoting harmony.</a:t>
            </a:r>
          </a:p>
          <a:p>
            <a:r>
              <a:rPr lang="en-US" dirty="0"/>
              <a:t>The uniqueness of the yoga way of life lies in its integrated approach to addressing both physical and psychological aspects.</a:t>
            </a:r>
          </a:p>
          <a:p>
            <a:r>
              <a:rPr lang="en-US" dirty="0"/>
              <a:t>According to yoga, we are often unconscious of mental and emotional processes that create stress.</a:t>
            </a:r>
          </a:p>
          <a:p>
            <a:r>
              <a:rPr lang="en-US" dirty="0"/>
              <a:t>Yoga involves a </a:t>
            </a:r>
            <a:r>
              <a:rPr lang="en-US" b="1" dirty="0">
                <a:solidFill>
                  <a:srgbClr val="C00000"/>
                </a:solidFill>
              </a:rPr>
              <a:t>systematic method to expand awareness </a:t>
            </a:r>
            <a:r>
              <a:rPr lang="en-US" dirty="0"/>
              <a:t>of these processes and gain control over them.</a:t>
            </a:r>
            <a:endParaRPr lang="en-IN" dirty="0"/>
          </a:p>
        </p:txBody>
      </p:sp>
      <p:sp>
        <p:nvSpPr>
          <p:cNvPr id="3" name="Title 2">
            <a:extLst>
              <a:ext uri="{FF2B5EF4-FFF2-40B4-BE49-F238E27FC236}">
                <a16:creationId xmlns="" xmlns:a16="http://schemas.microsoft.com/office/drawing/2014/main" id="{BAA8ABD6-87AA-0C05-D477-BAB0AE87AF3C}"/>
              </a:ext>
            </a:extLst>
          </p:cNvPr>
          <p:cNvSpPr>
            <a:spLocks noGrp="1"/>
          </p:cNvSpPr>
          <p:nvPr>
            <p:ph type="title"/>
          </p:nvPr>
        </p:nvSpPr>
        <p:spPr/>
        <p:txBody>
          <a:bodyPr>
            <a:normAutofit/>
          </a:bodyPr>
          <a:lstStyle/>
          <a:p>
            <a:r>
              <a:rPr lang="en-US" dirty="0"/>
              <a:t>Yoga Way of Life</a:t>
            </a:r>
            <a:endParaRPr lang="en-IN" dirty="0"/>
          </a:p>
        </p:txBody>
      </p:sp>
      <p:pic>
        <p:nvPicPr>
          <p:cNvPr id="8" name="Picture 7">
            <a:extLst>
              <a:ext uri="{FF2B5EF4-FFF2-40B4-BE49-F238E27FC236}">
                <a16:creationId xmlns="" xmlns:a16="http://schemas.microsoft.com/office/drawing/2014/main" id="{B81B7946-7C4A-6AE3-F9FF-9A3429985201}"/>
              </a:ext>
            </a:extLst>
          </p:cNvPr>
          <p:cNvPicPr>
            <a:picLocks noChangeAspect="1"/>
          </p:cNvPicPr>
          <p:nvPr/>
        </p:nvPicPr>
        <p:blipFill rotWithShape="1">
          <a:blip r:embed="rId2"/>
          <a:srcRect l="11180" t="-3852" r="13864" b="3852"/>
          <a:stretch/>
        </p:blipFill>
        <p:spPr>
          <a:xfrm>
            <a:off x="7829551" y="711201"/>
            <a:ext cx="4231268" cy="4860924"/>
          </a:xfrm>
          <a:prstGeom prst="rect">
            <a:avLst/>
          </a:prstGeom>
        </p:spPr>
      </p:pic>
    </p:spTree>
    <p:extLst>
      <p:ext uri="{BB962C8B-B14F-4D97-AF65-F5344CB8AC3E}">
        <p14:creationId xmlns:p14="http://schemas.microsoft.com/office/powerpoint/2010/main" val="53792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D252374-E45D-E4B6-CD5A-20567E9550D6}"/>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67637" y="1781175"/>
            <a:ext cx="6115050" cy="3438525"/>
          </a:xfrm>
          <a:prstGeom prst="rect">
            <a:avLst/>
          </a:prstGeom>
        </p:spPr>
      </p:pic>
      <p:sp>
        <p:nvSpPr>
          <p:cNvPr id="2" name="Content Placeholder 1">
            <a:extLst>
              <a:ext uri="{FF2B5EF4-FFF2-40B4-BE49-F238E27FC236}">
                <a16:creationId xmlns="" xmlns:a16="http://schemas.microsoft.com/office/drawing/2014/main" id="{DBC43548-8293-9462-FD46-F804BF0403F0}"/>
              </a:ext>
            </a:extLst>
          </p:cNvPr>
          <p:cNvSpPr>
            <a:spLocks noGrp="1"/>
          </p:cNvSpPr>
          <p:nvPr>
            <p:ph idx="1"/>
          </p:nvPr>
        </p:nvSpPr>
        <p:spPr>
          <a:xfrm>
            <a:off x="131181" y="863444"/>
            <a:ext cx="9470020" cy="5590565"/>
          </a:xfrm>
        </p:spPr>
        <p:txBody>
          <a:bodyPr/>
          <a:lstStyle/>
          <a:p>
            <a:r>
              <a:rPr lang="en-US" dirty="0"/>
              <a:t>In </a:t>
            </a:r>
            <a:r>
              <a:rPr lang="en-US" b="1" dirty="0">
                <a:solidFill>
                  <a:srgbClr val="C00000"/>
                </a:solidFill>
              </a:rPr>
              <a:t>stress disorders</a:t>
            </a:r>
            <a:r>
              <a:rPr lang="en-US" dirty="0"/>
              <a:t>, para-sympathetic auto-nervous mechanisms often fail to minimize the impact of stressful stimuli.</a:t>
            </a:r>
          </a:p>
          <a:p>
            <a:r>
              <a:rPr lang="en-US" dirty="0"/>
              <a:t>Yoga has the </a:t>
            </a:r>
            <a:r>
              <a:rPr lang="en-US" b="1" dirty="0">
                <a:solidFill>
                  <a:srgbClr val="C00000"/>
                </a:solidFill>
              </a:rPr>
              <a:t>potential to influence auto-nervous mechanisms</a:t>
            </a:r>
            <a:r>
              <a:rPr lang="en-US" dirty="0"/>
              <a:t>, restoring the functioning of sympathetic and parasympathetic nervous systems.</a:t>
            </a:r>
          </a:p>
          <a:p>
            <a:r>
              <a:rPr lang="en-US" dirty="0"/>
              <a:t>This prevents the build-up of stress.</a:t>
            </a:r>
          </a:p>
          <a:p>
            <a:r>
              <a:rPr lang="en-US" dirty="0"/>
              <a:t>Yoga provides tools and techniques to expand </a:t>
            </a:r>
            <a:r>
              <a:rPr lang="en-US" b="1" dirty="0">
                <a:solidFill>
                  <a:srgbClr val="C00000"/>
                </a:solidFill>
              </a:rPr>
              <a:t>conscious awareness into unconscious parts of the mind</a:t>
            </a:r>
            <a:r>
              <a:rPr lang="en-US" dirty="0">
                <a:solidFill>
                  <a:srgbClr val="C00000"/>
                </a:solidFill>
              </a:rPr>
              <a:t>.</a:t>
            </a:r>
          </a:p>
          <a:p>
            <a:r>
              <a:rPr lang="en-US" dirty="0"/>
              <a:t>This awareness helps identify patterns and habits that lead to stress.</a:t>
            </a:r>
          </a:p>
          <a:p>
            <a:r>
              <a:rPr lang="en-US" b="1" dirty="0">
                <a:solidFill>
                  <a:srgbClr val="C00000"/>
                </a:solidFill>
              </a:rPr>
              <a:t>Raja yoga </a:t>
            </a:r>
            <a:r>
              <a:rPr lang="en-US" dirty="0"/>
              <a:t>focuses on controlling the mind through the practice of </a:t>
            </a:r>
            <a:r>
              <a:rPr lang="en-US" b="1" dirty="0">
                <a:solidFill>
                  <a:srgbClr val="C00000"/>
                </a:solidFill>
              </a:rPr>
              <a:t>Ashtanga yoga</a:t>
            </a:r>
            <a:r>
              <a:rPr lang="en-US" dirty="0"/>
              <a:t>, the eight-fold path given by Patanjali in the Yoga Sutras.</a:t>
            </a:r>
          </a:p>
          <a:p>
            <a:endParaRPr lang="en-IN" dirty="0"/>
          </a:p>
        </p:txBody>
      </p:sp>
      <p:sp>
        <p:nvSpPr>
          <p:cNvPr id="3" name="Title 2">
            <a:extLst>
              <a:ext uri="{FF2B5EF4-FFF2-40B4-BE49-F238E27FC236}">
                <a16:creationId xmlns="" xmlns:a16="http://schemas.microsoft.com/office/drawing/2014/main" id="{A60DDF20-8BF1-CC57-CC9D-58B4DF13EEF9}"/>
              </a:ext>
            </a:extLst>
          </p:cNvPr>
          <p:cNvSpPr>
            <a:spLocks noGrp="1"/>
          </p:cNvSpPr>
          <p:nvPr>
            <p:ph type="title"/>
          </p:nvPr>
        </p:nvSpPr>
        <p:spPr/>
        <p:txBody>
          <a:bodyPr>
            <a:normAutofit/>
          </a:bodyPr>
          <a:lstStyle/>
          <a:p>
            <a:r>
              <a:rPr lang="en-US" dirty="0"/>
              <a:t>Yoga Way of Life</a:t>
            </a:r>
            <a:endParaRPr lang="en-IN" dirty="0"/>
          </a:p>
        </p:txBody>
      </p:sp>
    </p:spTree>
    <p:extLst>
      <p:ext uri="{BB962C8B-B14F-4D97-AF65-F5344CB8AC3E}">
        <p14:creationId xmlns:p14="http://schemas.microsoft.com/office/powerpoint/2010/main" val="61866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0243211-1022-85AB-E67C-44D9AD675C1C}"/>
              </a:ext>
            </a:extLst>
          </p:cNvPr>
          <p:cNvPicPr>
            <a:picLocks noChangeAspect="1"/>
          </p:cNvPicPr>
          <p:nvPr/>
        </p:nvPicPr>
        <p:blipFill rotWithShape="1">
          <a:blip r:embed="rId2"/>
          <a:srcRect l="9667" r="20934"/>
          <a:stretch/>
        </p:blipFill>
        <p:spPr>
          <a:xfrm>
            <a:off x="9596924" y="2600887"/>
            <a:ext cx="2478184" cy="1999687"/>
          </a:xfrm>
          <a:prstGeom prst="rect">
            <a:avLst/>
          </a:prstGeom>
        </p:spPr>
      </p:pic>
      <p:sp>
        <p:nvSpPr>
          <p:cNvPr id="2" name="Content Placeholder 1">
            <a:extLst>
              <a:ext uri="{FF2B5EF4-FFF2-40B4-BE49-F238E27FC236}">
                <a16:creationId xmlns="" xmlns:a16="http://schemas.microsoft.com/office/drawing/2014/main" id="{DBC43548-8293-9462-FD46-F804BF0403F0}"/>
              </a:ext>
            </a:extLst>
          </p:cNvPr>
          <p:cNvSpPr>
            <a:spLocks noGrp="1"/>
          </p:cNvSpPr>
          <p:nvPr>
            <p:ph idx="1"/>
          </p:nvPr>
        </p:nvSpPr>
        <p:spPr>
          <a:xfrm>
            <a:off x="131180" y="863444"/>
            <a:ext cx="9812920" cy="5590565"/>
          </a:xfrm>
        </p:spPr>
        <p:txBody>
          <a:bodyPr/>
          <a:lstStyle/>
          <a:p>
            <a:r>
              <a:rPr lang="en-US" dirty="0"/>
              <a:t>The yoga way of life </a:t>
            </a:r>
            <a:r>
              <a:rPr lang="en-US" b="1" dirty="0">
                <a:solidFill>
                  <a:srgbClr val="C00000"/>
                </a:solidFill>
              </a:rPr>
              <a:t>addresses three aspects </a:t>
            </a:r>
            <a:r>
              <a:rPr lang="en-US" dirty="0"/>
              <a:t>of one's life</a:t>
            </a:r>
          </a:p>
          <a:p>
            <a:pPr marL="1028700" lvl="1" indent="-571500">
              <a:buFont typeface="+mj-lt"/>
              <a:buAutoNum type="romanUcPeriod"/>
            </a:pPr>
            <a:r>
              <a:rPr lang="en-US" dirty="0"/>
              <a:t>Physical exercises to maintain fitness, nimbleness, and flexibility.</a:t>
            </a:r>
          </a:p>
          <a:p>
            <a:pPr marL="1028700" lvl="1" indent="-571500">
              <a:buFont typeface="+mj-lt"/>
              <a:buAutoNum type="romanUcPeriod"/>
            </a:pPr>
            <a:r>
              <a:rPr lang="en-US" dirty="0"/>
              <a:t>Meditation practices to calm the mind and provide psychological stability.</a:t>
            </a:r>
          </a:p>
          <a:p>
            <a:pPr marL="1028700" lvl="1" indent="-571500">
              <a:buFont typeface="+mj-lt"/>
              <a:buAutoNum type="romanUcPeriod"/>
            </a:pPr>
            <a:r>
              <a:rPr lang="en-US" dirty="0"/>
              <a:t>Ideas to reorient goals and worldviews, promoting realism in living.</a:t>
            </a:r>
          </a:p>
          <a:p>
            <a:r>
              <a:rPr lang="en-US" dirty="0"/>
              <a:t>These practices help </a:t>
            </a:r>
            <a:r>
              <a:rPr lang="en-US" b="1" dirty="0">
                <a:solidFill>
                  <a:srgbClr val="C00000"/>
                </a:solidFill>
              </a:rPr>
              <a:t>achieve stable and balanced physical and psychological </a:t>
            </a:r>
            <a:r>
              <a:rPr lang="en-US" dirty="0"/>
              <a:t>states.</a:t>
            </a:r>
          </a:p>
          <a:p>
            <a:r>
              <a:rPr lang="en-US" dirty="0"/>
              <a:t>This stability enables individuals to reach health and wellness goals.</a:t>
            </a:r>
          </a:p>
          <a:p>
            <a:r>
              <a:rPr lang="en-US" dirty="0"/>
              <a:t>The eight steps of Ashtanga yoga help enhance cognitive learning and moral conduct by involving systematic and continuous physiological and psychological practices.</a:t>
            </a:r>
            <a:endParaRPr lang="en-IN" dirty="0"/>
          </a:p>
        </p:txBody>
      </p:sp>
      <p:sp>
        <p:nvSpPr>
          <p:cNvPr id="3" name="Title 2">
            <a:extLst>
              <a:ext uri="{FF2B5EF4-FFF2-40B4-BE49-F238E27FC236}">
                <a16:creationId xmlns="" xmlns:a16="http://schemas.microsoft.com/office/drawing/2014/main" id="{A60DDF20-8BF1-CC57-CC9D-58B4DF13EEF9}"/>
              </a:ext>
            </a:extLst>
          </p:cNvPr>
          <p:cNvSpPr>
            <a:spLocks noGrp="1"/>
          </p:cNvSpPr>
          <p:nvPr>
            <p:ph type="title"/>
          </p:nvPr>
        </p:nvSpPr>
        <p:spPr/>
        <p:txBody>
          <a:bodyPr>
            <a:normAutofit/>
          </a:bodyPr>
          <a:lstStyle/>
          <a:p>
            <a:r>
              <a:rPr lang="en-US" dirty="0"/>
              <a:t>Yoga Way of Life</a:t>
            </a:r>
            <a:endParaRPr lang="en-IN" dirty="0"/>
          </a:p>
        </p:txBody>
      </p:sp>
    </p:spTree>
    <p:extLst>
      <p:ext uri="{BB962C8B-B14F-4D97-AF65-F5344CB8AC3E}">
        <p14:creationId xmlns:p14="http://schemas.microsoft.com/office/powerpoint/2010/main" val="365667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9DDAE54D-427D-3939-5021-A323A258976D}"/>
              </a:ext>
            </a:extLst>
          </p:cNvPr>
          <p:cNvPicPr>
            <a:picLocks noGrp="1" noChangeAspect="1"/>
          </p:cNvPicPr>
          <p:nvPr>
            <p:ph idx="1"/>
          </p:nvPr>
        </p:nvPicPr>
        <p:blipFill>
          <a:blip r:embed="rId2">
            <a:lum contrast="40000"/>
          </a:blip>
          <a:stretch>
            <a:fillRect/>
          </a:stretch>
        </p:blipFill>
        <p:spPr>
          <a:xfrm>
            <a:off x="2639129" y="863600"/>
            <a:ext cx="6913743" cy="5591175"/>
          </a:xfrm>
        </p:spPr>
      </p:pic>
      <p:sp>
        <p:nvSpPr>
          <p:cNvPr id="3" name="Title 2">
            <a:extLst>
              <a:ext uri="{FF2B5EF4-FFF2-40B4-BE49-F238E27FC236}">
                <a16:creationId xmlns="" xmlns:a16="http://schemas.microsoft.com/office/drawing/2014/main" id="{9316CD09-AE3E-EDDC-B33D-31BEFE4FB74C}"/>
              </a:ext>
            </a:extLst>
          </p:cNvPr>
          <p:cNvSpPr>
            <a:spLocks noGrp="1"/>
          </p:cNvSpPr>
          <p:nvPr>
            <p:ph type="title"/>
          </p:nvPr>
        </p:nvSpPr>
        <p:spPr/>
        <p:txBody>
          <a:bodyPr/>
          <a:lstStyle/>
          <a:p>
            <a:r>
              <a:rPr lang="en-US" dirty="0"/>
              <a:t>Yoga Way of Life and Health</a:t>
            </a:r>
            <a:endParaRPr lang="en-IN" dirty="0"/>
          </a:p>
        </p:txBody>
      </p:sp>
    </p:spTree>
    <p:extLst>
      <p:ext uri="{BB962C8B-B14F-4D97-AF65-F5344CB8AC3E}">
        <p14:creationId xmlns:p14="http://schemas.microsoft.com/office/powerpoint/2010/main" val="33043446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63A2AB6-9D75-D8C3-CD6F-3BC638F6BA39}"/>
              </a:ext>
            </a:extLst>
          </p:cNvPr>
          <p:cNvSpPr>
            <a:spLocks noGrp="1"/>
          </p:cNvSpPr>
          <p:nvPr>
            <p:ph idx="1"/>
          </p:nvPr>
        </p:nvSpPr>
        <p:spPr/>
        <p:txBody>
          <a:bodyPr/>
          <a:lstStyle/>
          <a:p>
            <a:r>
              <a:rPr lang="en-US" b="1" dirty="0">
                <a:solidFill>
                  <a:srgbClr val="C00000"/>
                </a:solidFill>
              </a:rPr>
              <a:t>Yama and Niyama</a:t>
            </a:r>
            <a:r>
              <a:rPr lang="en-US" dirty="0"/>
              <a:t> involve moderating external behavior and thought patterns through mental and physical practices.</a:t>
            </a:r>
          </a:p>
          <a:p>
            <a:r>
              <a:rPr lang="en-US" b="1" dirty="0">
                <a:solidFill>
                  <a:srgbClr val="C00000"/>
                </a:solidFill>
              </a:rPr>
              <a:t>Behavioral practices </a:t>
            </a:r>
            <a:r>
              <a:rPr lang="en-US" dirty="0"/>
              <a:t>include abstaining from violence, falsehood, dishonesty, sexual excess, and acquisitive tendencies.</a:t>
            </a:r>
          </a:p>
          <a:p>
            <a:r>
              <a:rPr lang="en-US" dirty="0"/>
              <a:t>Ideals prescribed include purity, contentment, austerity, self-study, and forbearance.</a:t>
            </a:r>
          </a:p>
          <a:p>
            <a:r>
              <a:rPr lang="en-US" dirty="0"/>
              <a:t>Prolonged and diligent practice helps remove negative emotions like anger, jealousy, greed, attachment, ego, and excessive desire.</a:t>
            </a:r>
          </a:p>
          <a:p>
            <a:r>
              <a:rPr lang="en-US" dirty="0"/>
              <a:t>These practices are crucial in adopting the yoga way of life.</a:t>
            </a:r>
          </a:p>
          <a:p>
            <a:r>
              <a:rPr lang="en-US" dirty="0"/>
              <a:t>Through this process, individuals attain '</a:t>
            </a:r>
            <a:r>
              <a:rPr lang="en-US" b="1" dirty="0" err="1">
                <a:solidFill>
                  <a:srgbClr val="C00000"/>
                </a:solidFill>
              </a:rPr>
              <a:t>citta-suddhi</a:t>
            </a:r>
            <a:r>
              <a:rPr lang="en-US" dirty="0"/>
              <a:t>' or purity of mind, the beginning of the yoga way of life.</a:t>
            </a:r>
            <a:endParaRPr lang="en-IN" dirty="0"/>
          </a:p>
        </p:txBody>
      </p:sp>
      <p:sp>
        <p:nvSpPr>
          <p:cNvPr id="3" name="Title 2">
            <a:extLst>
              <a:ext uri="{FF2B5EF4-FFF2-40B4-BE49-F238E27FC236}">
                <a16:creationId xmlns="" xmlns:a16="http://schemas.microsoft.com/office/drawing/2014/main" id="{7922937E-5837-4BC2-85F5-4C0E7786E9FA}"/>
              </a:ext>
            </a:extLst>
          </p:cNvPr>
          <p:cNvSpPr>
            <a:spLocks noGrp="1"/>
          </p:cNvSpPr>
          <p:nvPr>
            <p:ph type="title"/>
          </p:nvPr>
        </p:nvSpPr>
        <p:spPr/>
        <p:txBody>
          <a:bodyPr/>
          <a:lstStyle/>
          <a:p>
            <a:r>
              <a:rPr lang="en-US" dirty="0"/>
              <a:t>Yoga Way of Life</a:t>
            </a:r>
            <a:endParaRPr lang="en-IN" dirty="0"/>
          </a:p>
        </p:txBody>
      </p:sp>
    </p:spTree>
    <p:extLst>
      <p:ext uri="{BB962C8B-B14F-4D97-AF65-F5344CB8AC3E}">
        <p14:creationId xmlns:p14="http://schemas.microsoft.com/office/powerpoint/2010/main" val="12516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298066B1-7B12-5A8A-75C7-70C7DB3232F4}"/>
              </a:ext>
            </a:extLst>
          </p:cNvPr>
          <p:cNvSpPr>
            <a:spLocks noGrp="1"/>
          </p:cNvSpPr>
          <p:nvPr>
            <p:ph idx="1"/>
          </p:nvPr>
        </p:nvSpPr>
        <p:spPr>
          <a:xfrm>
            <a:off x="131180" y="863444"/>
            <a:ext cx="7898395" cy="5590565"/>
          </a:xfrm>
        </p:spPr>
        <p:txBody>
          <a:bodyPr/>
          <a:lstStyle/>
          <a:p>
            <a:r>
              <a:rPr lang="en-US" dirty="0"/>
              <a:t>The </a:t>
            </a:r>
            <a:r>
              <a:rPr lang="en-US" dirty="0" err="1" smtClean="0"/>
              <a:t>Rşis</a:t>
            </a:r>
            <a:r>
              <a:rPr lang="en-US" dirty="0" smtClean="0"/>
              <a:t> are </a:t>
            </a:r>
            <a:r>
              <a:rPr lang="en-US" dirty="0"/>
              <a:t>associated with certain mantras, </a:t>
            </a:r>
            <a:r>
              <a:rPr lang="en-US" b="1" dirty="0">
                <a:solidFill>
                  <a:srgbClr val="C00000"/>
                </a:solidFill>
              </a:rPr>
              <a:t>not as authors </a:t>
            </a:r>
            <a:r>
              <a:rPr lang="en-US" dirty="0"/>
              <a:t>but as those who indeed discovered the mantra through their deep concentration and focus. </a:t>
            </a:r>
          </a:p>
          <a:p>
            <a:r>
              <a:rPr lang="en-US" dirty="0"/>
              <a:t>In this sense, the </a:t>
            </a:r>
            <a:r>
              <a:rPr lang="en-US" b="1" dirty="0" err="1">
                <a:solidFill>
                  <a:srgbClr val="C00000"/>
                </a:solidFill>
              </a:rPr>
              <a:t>Rșis</a:t>
            </a:r>
            <a:r>
              <a:rPr lang="en-US" b="1" dirty="0">
                <a:solidFill>
                  <a:srgbClr val="C00000"/>
                </a:solidFill>
              </a:rPr>
              <a:t> of the Vedic </a:t>
            </a:r>
            <a:r>
              <a:rPr lang="en-US" b="1" dirty="0" smtClean="0">
                <a:solidFill>
                  <a:srgbClr val="C00000"/>
                </a:solidFill>
              </a:rPr>
              <a:t>lore (</a:t>
            </a:r>
            <a:r>
              <a:rPr lang="gu-IN" b="1" dirty="0" smtClean="0">
                <a:solidFill>
                  <a:srgbClr val="C00000"/>
                </a:solidFill>
              </a:rPr>
              <a:t>વિદ્યા</a:t>
            </a:r>
            <a:r>
              <a:rPr lang="en-IN" b="1" dirty="0" smtClean="0">
                <a:solidFill>
                  <a:srgbClr val="C00000"/>
                </a:solidFill>
              </a:rPr>
              <a:t>)</a:t>
            </a:r>
            <a:r>
              <a:rPr lang="en-US" b="1" dirty="0" smtClean="0">
                <a:solidFill>
                  <a:srgbClr val="C00000"/>
                </a:solidFill>
              </a:rPr>
              <a:t> </a:t>
            </a:r>
            <a:r>
              <a:rPr lang="en-US" b="1" dirty="0">
                <a:solidFill>
                  <a:srgbClr val="C00000"/>
                </a:solidFill>
              </a:rPr>
              <a:t>are </a:t>
            </a:r>
            <a:r>
              <a:rPr lang="en-US" b="1" dirty="0" smtClean="0">
                <a:solidFill>
                  <a:srgbClr val="C00000"/>
                </a:solidFill>
              </a:rPr>
              <a:t>'seers(</a:t>
            </a:r>
            <a:r>
              <a:rPr lang="gu-IN" b="1" dirty="0" smtClean="0">
                <a:solidFill>
                  <a:srgbClr val="C00000"/>
                </a:solidFill>
              </a:rPr>
              <a:t>દ્રષ્ટા</a:t>
            </a:r>
            <a:r>
              <a:rPr lang="en-IN" b="1" dirty="0" smtClean="0">
                <a:solidFill>
                  <a:srgbClr val="C00000"/>
                </a:solidFill>
              </a:rPr>
              <a:t>)</a:t>
            </a:r>
            <a:r>
              <a:rPr lang="en-US" dirty="0" smtClean="0"/>
              <a:t>' </a:t>
            </a:r>
            <a:r>
              <a:rPr lang="en-US" dirty="0"/>
              <a:t>of the mantras and not the authors.</a:t>
            </a:r>
          </a:p>
          <a:p>
            <a:r>
              <a:rPr lang="en-US" dirty="0"/>
              <a:t>Veda is </a:t>
            </a:r>
            <a:r>
              <a:rPr lang="en-US" b="1" dirty="0">
                <a:solidFill>
                  <a:srgbClr val="C00000"/>
                </a:solidFill>
              </a:rPr>
              <a:t>transmitted orally</a:t>
            </a:r>
            <a:r>
              <a:rPr lang="en-US" dirty="0"/>
              <a:t> and preserved intact from time immemorial.</a:t>
            </a:r>
          </a:p>
          <a:p>
            <a:r>
              <a:rPr lang="en-US" dirty="0"/>
              <a:t>Vedas have a </a:t>
            </a:r>
            <a:r>
              <a:rPr lang="en-US" b="1" dirty="0">
                <a:solidFill>
                  <a:srgbClr val="C00000"/>
                </a:solidFill>
              </a:rPr>
              <a:t>well-developed system of phonetics </a:t>
            </a:r>
            <a:r>
              <a:rPr lang="en-US" dirty="0"/>
              <a:t>that has ensured its preservation.</a:t>
            </a:r>
          </a:p>
          <a:p>
            <a:r>
              <a:rPr lang="en-US" b="1" dirty="0">
                <a:solidFill>
                  <a:srgbClr val="C00000"/>
                </a:solidFill>
              </a:rPr>
              <a:t>Recognized by UNESCO as heritage</a:t>
            </a:r>
            <a:r>
              <a:rPr lang="en-US" dirty="0"/>
              <a:t>.</a:t>
            </a:r>
          </a:p>
          <a:p>
            <a:endParaRPr lang="en-IN" dirty="0"/>
          </a:p>
        </p:txBody>
      </p:sp>
      <p:sp>
        <p:nvSpPr>
          <p:cNvPr id="4" name="Title 3">
            <a:extLst>
              <a:ext uri="{FF2B5EF4-FFF2-40B4-BE49-F238E27FC236}">
                <a16:creationId xmlns="" xmlns:a16="http://schemas.microsoft.com/office/drawing/2014/main" id="{E168445B-0CEF-D71A-BA89-DD5C37AD6FFE}"/>
              </a:ext>
            </a:extLst>
          </p:cNvPr>
          <p:cNvSpPr>
            <a:spLocks noGrp="1"/>
          </p:cNvSpPr>
          <p:nvPr>
            <p:ph type="title"/>
          </p:nvPr>
        </p:nvSpPr>
        <p:spPr/>
        <p:txBody>
          <a:bodyPr>
            <a:normAutofit/>
          </a:bodyPr>
          <a:lstStyle/>
          <a:p>
            <a:r>
              <a:rPr lang="en-US" dirty="0"/>
              <a:t>History of Vedas</a:t>
            </a:r>
            <a:endParaRPr lang="en-IN" dirty="0"/>
          </a:p>
        </p:txBody>
      </p:sp>
      <p:pic>
        <p:nvPicPr>
          <p:cNvPr id="2" name="Picture 1">
            <a:extLst>
              <a:ext uri="{FF2B5EF4-FFF2-40B4-BE49-F238E27FC236}">
                <a16:creationId xmlns="" xmlns:a16="http://schemas.microsoft.com/office/drawing/2014/main" id="{E9783EAF-5600-2FE8-DEEF-6B1AE3ABD3CA}"/>
              </a:ext>
            </a:extLst>
          </p:cNvPr>
          <p:cNvPicPr>
            <a:picLocks noChangeAspect="1"/>
          </p:cNvPicPr>
          <p:nvPr/>
        </p:nvPicPr>
        <p:blipFill>
          <a:blip r:embed="rId2"/>
          <a:stretch>
            <a:fillRect/>
          </a:stretch>
        </p:blipFill>
        <p:spPr>
          <a:xfrm>
            <a:off x="8033111" y="1247775"/>
            <a:ext cx="4027710" cy="4324350"/>
          </a:xfrm>
          <a:prstGeom prst="rect">
            <a:avLst/>
          </a:prstGeom>
        </p:spPr>
      </p:pic>
    </p:spTree>
    <p:extLst>
      <p:ext uri="{BB962C8B-B14F-4D97-AF65-F5344CB8AC3E}">
        <p14:creationId xmlns:p14="http://schemas.microsoft.com/office/powerpoint/2010/main" val="128019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B834B6B-C4DA-D3B6-7936-31BF1F61FE2A}"/>
              </a:ext>
            </a:extLst>
          </p:cNvPr>
          <p:cNvPicPr>
            <a:picLocks noChangeAspect="1"/>
          </p:cNvPicPr>
          <p:nvPr/>
        </p:nvPicPr>
        <p:blipFill rotWithShape="1">
          <a:blip r:embed="rId2"/>
          <a:srcRect l="17329" r="18999"/>
          <a:stretch/>
        </p:blipFill>
        <p:spPr>
          <a:xfrm>
            <a:off x="8172449" y="1437404"/>
            <a:ext cx="3940700" cy="4126068"/>
          </a:xfrm>
          <a:prstGeom prst="ellipse">
            <a:avLst/>
          </a:prstGeom>
        </p:spPr>
      </p:pic>
      <p:sp>
        <p:nvSpPr>
          <p:cNvPr id="2" name="Content Placeholder 1">
            <a:extLst>
              <a:ext uri="{FF2B5EF4-FFF2-40B4-BE49-F238E27FC236}">
                <a16:creationId xmlns="" xmlns:a16="http://schemas.microsoft.com/office/drawing/2014/main" id="{063A2AB6-9D75-D8C3-CD6F-3BC638F6BA39}"/>
              </a:ext>
            </a:extLst>
          </p:cNvPr>
          <p:cNvSpPr>
            <a:spLocks noGrp="1"/>
          </p:cNvSpPr>
          <p:nvPr>
            <p:ph idx="1"/>
          </p:nvPr>
        </p:nvSpPr>
        <p:spPr>
          <a:xfrm>
            <a:off x="131180" y="863444"/>
            <a:ext cx="8084133" cy="5590565"/>
          </a:xfrm>
        </p:spPr>
        <p:txBody>
          <a:bodyPr/>
          <a:lstStyle/>
          <a:p>
            <a:r>
              <a:rPr lang="en-US" b="1" dirty="0">
                <a:solidFill>
                  <a:srgbClr val="C00000"/>
                </a:solidFill>
              </a:rPr>
              <a:t>Asana and Pranayama </a:t>
            </a:r>
            <a:r>
              <a:rPr lang="en-US" dirty="0"/>
              <a:t>stages discipline the body and regulate subtle energy flows.</a:t>
            </a:r>
          </a:p>
          <a:p>
            <a:r>
              <a:rPr lang="en-US" dirty="0"/>
              <a:t>Mastery and regular practice of these stages provide a healthy physical infrastructure and make the mind subtler, alert, and more observant.</a:t>
            </a:r>
          </a:p>
          <a:p>
            <a:r>
              <a:rPr lang="en-US" dirty="0"/>
              <a:t>In the fifth stage, </a:t>
            </a:r>
            <a:r>
              <a:rPr lang="en-US" b="1" dirty="0">
                <a:solidFill>
                  <a:srgbClr val="C00000"/>
                </a:solidFill>
              </a:rPr>
              <a:t>Pratyahara</a:t>
            </a:r>
            <a:r>
              <a:rPr lang="en-US" dirty="0"/>
              <a:t>, secondary inputs are regulated to prevent distraction.</a:t>
            </a:r>
          </a:p>
          <a:p>
            <a:r>
              <a:rPr lang="en-US" dirty="0"/>
              <a:t>By addressing external stimuli through these five stages, individuals gain control over their minds.</a:t>
            </a:r>
          </a:p>
          <a:p>
            <a:r>
              <a:rPr lang="en-US" dirty="0"/>
              <a:t>Yoga works on the subtle aspects of one's mind through the stages of </a:t>
            </a:r>
            <a:r>
              <a:rPr lang="en-US" b="1" dirty="0">
                <a:solidFill>
                  <a:srgbClr val="C00000"/>
                </a:solidFill>
              </a:rPr>
              <a:t>Dharana, Dhyana, and Samadhi.</a:t>
            </a:r>
          </a:p>
          <a:p>
            <a:r>
              <a:rPr lang="en-US" dirty="0"/>
              <a:t>These stages </a:t>
            </a:r>
            <a:r>
              <a:rPr lang="en-US" b="1" dirty="0">
                <a:solidFill>
                  <a:srgbClr val="C00000"/>
                </a:solidFill>
              </a:rPr>
              <a:t>uplift one's spiritual self and heighten consciousness</a:t>
            </a:r>
            <a:r>
              <a:rPr lang="en-US" dirty="0"/>
              <a:t>.</a:t>
            </a:r>
            <a:endParaRPr lang="en-IN" dirty="0"/>
          </a:p>
        </p:txBody>
      </p:sp>
      <p:sp>
        <p:nvSpPr>
          <p:cNvPr id="3" name="Title 2">
            <a:extLst>
              <a:ext uri="{FF2B5EF4-FFF2-40B4-BE49-F238E27FC236}">
                <a16:creationId xmlns="" xmlns:a16="http://schemas.microsoft.com/office/drawing/2014/main" id="{7922937E-5837-4BC2-85F5-4C0E7786E9FA}"/>
              </a:ext>
            </a:extLst>
          </p:cNvPr>
          <p:cNvSpPr>
            <a:spLocks noGrp="1"/>
          </p:cNvSpPr>
          <p:nvPr>
            <p:ph type="title"/>
          </p:nvPr>
        </p:nvSpPr>
        <p:spPr/>
        <p:txBody>
          <a:bodyPr/>
          <a:lstStyle/>
          <a:p>
            <a:r>
              <a:rPr lang="en-US" dirty="0"/>
              <a:t>Yoga Way of Life</a:t>
            </a:r>
            <a:endParaRPr lang="en-IN" dirty="0"/>
          </a:p>
        </p:txBody>
      </p:sp>
    </p:spTree>
    <p:extLst>
      <p:ext uri="{BB962C8B-B14F-4D97-AF65-F5344CB8AC3E}">
        <p14:creationId xmlns:p14="http://schemas.microsoft.com/office/powerpoint/2010/main" val="103342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63A2AB6-9D75-D8C3-CD6F-3BC638F6BA39}"/>
              </a:ext>
            </a:extLst>
          </p:cNvPr>
          <p:cNvSpPr>
            <a:spLocks noGrp="1"/>
          </p:cNvSpPr>
          <p:nvPr>
            <p:ph idx="1"/>
          </p:nvPr>
        </p:nvSpPr>
        <p:spPr>
          <a:xfrm>
            <a:off x="131180" y="863444"/>
            <a:ext cx="7741233" cy="5590565"/>
          </a:xfrm>
        </p:spPr>
        <p:txBody>
          <a:bodyPr/>
          <a:lstStyle/>
          <a:p>
            <a:r>
              <a:rPr lang="en-US" dirty="0"/>
              <a:t>Practices such as asanas, pranayama, and kriyas are physical exercises taught in yoga.</a:t>
            </a:r>
          </a:p>
          <a:p>
            <a:r>
              <a:rPr lang="en-US" dirty="0"/>
              <a:t>Meditation techniques are integral to the training for the yoga way of living.</a:t>
            </a:r>
          </a:p>
          <a:p>
            <a:r>
              <a:rPr lang="en-US" dirty="0"/>
              <a:t>Various meditation practices work at the mental level to develop awareness within oneself.</a:t>
            </a:r>
          </a:p>
          <a:p>
            <a:r>
              <a:rPr lang="en-US" dirty="0"/>
              <a:t>These practices aim to bring about </a:t>
            </a:r>
            <a:r>
              <a:rPr lang="en-US" b="1" dirty="0">
                <a:solidFill>
                  <a:srgbClr val="C00000"/>
                </a:solidFill>
              </a:rPr>
              <a:t>changes in emotional, intellectual, and somatic functions.</a:t>
            </a:r>
          </a:p>
          <a:p>
            <a:r>
              <a:rPr lang="en-US" dirty="0"/>
              <a:t>Yoga offers a </a:t>
            </a:r>
            <a:r>
              <a:rPr lang="en-US" b="1" dirty="0">
                <a:solidFill>
                  <a:srgbClr val="C00000"/>
                </a:solidFill>
              </a:rPr>
              <a:t>well-formulated approach to lead a life </a:t>
            </a:r>
            <a:r>
              <a:rPr lang="en-US" dirty="0"/>
              <a:t>characterized by health and wellness objectives.</a:t>
            </a:r>
          </a:p>
          <a:p>
            <a:r>
              <a:rPr lang="en-US" dirty="0"/>
              <a:t>Through yoga, </a:t>
            </a:r>
            <a:r>
              <a:rPr lang="en-US" b="1" dirty="0">
                <a:solidFill>
                  <a:srgbClr val="C00000"/>
                </a:solidFill>
              </a:rPr>
              <a:t>individuals become more self-aware and self-regulated</a:t>
            </a:r>
            <a:r>
              <a:rPr lang="en-US" dirty="0"/>
              <a:t>.</a:t>
            </a:r>
            <a:endParaRPr lang="en-IN" dirty="0"/>
          </a:p>
        </p:txBody>
      </p:sp>
      <p:sp>
        <p:nvSpPr>
          <p:cNvPr id="3" name="Title 2">
            <a:extLst>
              <a:ext uri="{FF2B5EF4-FFF2-40B4-BE49-F238E27FC236}">
                <a16:creationId xmlns="" xmlns:a16="http://schemas.microsoft.com/office/drawing/2014/main" id="{7922937E-5837-4BC2-85F5-4C0E7786E9FA}"/>
              </a:ext>
            </a:extLst>
          </p:cNvPr>
          <p:cNvSpPr>
            <a:spLocks noGrp="1"/>
          </p:cNvSpPr>
          <p:nvPr>
            <p:ph type="title"/>
          </p:nvPr>
        </p:nvSpPr>
        <p:spPr/>
        <p:txBody>
          <a:bodyPr/>
          <a:lstStyle/>
          <a:p>
            <a:r>
              <a:rPr lang="en-US" dirty="0"/>
              <a:t>Yoga Way of Life</a:t>
            </a:r>
            <a:endParaRPr lang="en-IN" dirty="0"/>
          </a:p>
        </p:txBody>
      </p:sp>
      <p:pic>
        <p:nvPicPr>
          <p:cNvPr id="4" name="Picture 3">
            <a:extLst>
              <a:ext uri="{FF2B5EF4-FFF2-40B4-BE49-F238E27FC236}">
                <a16:creationId xmlns="" xmlns:a16="http://schemas.microsoft.com/office/drawing/2014/main" id="{C876E964-B031-BAE2-694C-9B88AAF9000E}"/>
              </a:ext>
            </a:extLst>
          </p:cNvPr>
          <p:cNvPicPr>
            <a:picLocks noChangeAspect="1"/>
          </p:cNvPicPr>
          <p:nvPr/>
        </p:nvPicPr>
        <p:blipFill rotWithShape="1">
          <a:blip r:embed="rId2"/>
          <a:srcRect l="16917" t="12238" r="16958" b="2911"/>
          <a:stretch/>
        </p:blipFill>
        <p:spPr>
          <a:xfrm>
            <a:off x="8066485" y="985838"/>
            <a:ext cx="3994335" cy="2443162"/>
          </a:xfrm>
          <a:prstGeom prst="rect">
            <a:avLst/>
          </a:prstGeom>
        </p:spPr>
      </p:pic>
      <p:pic>
        <p:nvPicPr>
          <p:cNvPr id="5" name="Picture 4">
            <a:extLst>
              <a:ext uri="{FF2B5EF4-FFF2-40B4-BE49-F238E27FC236}">
                <a16:creationId xmlns="" xmlns:a16="http://schemas.microsoft.com/office/drawing/2014/main" id="{032E7942-3C03-6F72-F523-55864CB52B22}"/>
              </a:ext>
            </a:extLst>
          </p:cNvPr>
          <p:cNvPicPr>
            <a:picLocks noChangeAspect="1"/>
          </p:cNvPicPr>
          <p:nvPr/>
        </p:nvPicPr>
        <p:blipFill rotWithShape="1">
          <a:blip r:embed="rId3"/>
          <a:srcRect l="13891" t="18716" r="14521" b="19990"/>
          <a:stretch/>
        </p:blipFill>
        <p:spPr>
          <a:xfrm>
            <a:off x="8970658" y="4000499"/>
            <a:ext cx="2185987" cy="1871663"/>
          </a:xfrm>
          <a:prstGeom prst="rect">
            <a:avLst/>
          </a:prstGeom>
        </p:spPr>
      </p:pic>
    </p:spTree>
    <p:extLst>
      <p:ext uri="{BB962C8B-B14F-4D97-AF65-F5344CB8AC3E}">
        <p14:creationId xmlns:p14="http://schemas.microsoft.com/office/powerpoint/2010/main" val="189680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D792E8-8838-4744-A7DD-92B0ED18307B}"/>
              </a:ext>
            </a:extLst>
          </p:cNvPr>
          <p:cNvSpPr>
            <a:spLocks noGrp="1"/>
          </p:cNvSpPr>
          <p:nvPr>
            <p:ph type="title"/>
          </p:nvPr>
        </p:nvSpPr>
        <p:spPr>
          <a:xfrm>
            <a:off x="402359" y="2333193"/>
            <a:ext cx="10515600" cy="2852737"/>
          </a:xfrm>
        </p:spPr>
        <p:txBody>
          <a:bodyPr/>
          <a:lstStyle/>
          <a:p>
            <a:r>
              <a:rPr lang="en-US" dirty="0" smtClean="0"/>
              <a:t>Physical Exercise-Yoga (</a:t>
            </a:r>
            <a:r>
              <a:rPr lang="en-US" dirty="0" err="1" smtClean="0"/>
              <a:t>Asanas</a:t>
            </a:r>
            <a:r>
              <a:rPr lang="en-US" dirty="0" smtClean="0"/>
              <a:t>)</a:t>
            </a:r>
            <a:endParaRPr lang="en-US"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567253" y="6152950"/>
            <a:ext cx="1560394" cy="705050"/>
          </a:xfrm>
          <a:prstGeom prst="rect">
            <a:avLst/>
          </a:prstGeom>
        </p:spPr>
      </p:pic>
    </p:spTree>
    <p:extLst>
      <p:ext uri="{BB962C8B-B14F-4D97-AF65-F5344CB8AC3E}">
        <p14:creationId xmlns:p14="http://schemas.microsoft.com/office/powerpoint/2010/main" val="41089986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A46EF327-F9C6-A472-79F9-7F0FEEFE9132}"/>
              </a:ext>
            </a:extLst>
          </p:cNvPr>
          <p:cNvSpPr>
            <a:spLocks noGrp="1"/>
          </p:cNvSpPr>
          <p:nvPr>
            <p:ph idx="1"/>
          </p:nvPr>
        </p:nvSpPr>
        <p:spPr/>
        <p:txBody>
          <a:bodyPr/>
          <a:lstStyle/>
          <a:p>
            <a:pPr marL="0" indent="0">
              <a:buNone/>
            </a:pPr>
            <a:r>
              <a:rPr lang="en-US" b="1" dirty="0">
                <a:solidFill>
                  <a:srgbClr val="C00000"/>
                </a:solidFill>
              </a:rPr>
              <a:t>Eight limbs </a:t>
            </a:r>
            <a:r>
              <a:rPr lang="en-US" dirty="0"/>
              <a:t>of Yoga (Ashtanga Yoga) outlined in Patanjali's Yoga Sutras and their impact on health and well-being.</a:t>
            </a:r>
          </a:p>
          <a:p>
            <a:pPr marL="0" indent="0">
              <a:buNone/>
            </a:pPr>
            <a:r>
              <a:rPr lang="en-US" b="1" dirty="0">
                <a:solidFill>
                  <a:srgbClr val="C00000"/>
                </a:solidFill>
              </a:rPr>
              <a:t>The Eight Limbs of Yoga</a:t>
            </a:r>
            <a:endParaRPr lang="en-US" dirty="0">
              <a:solidFill>
                <a:srgbClr val="C00000"/>
              </a:solidFill>
            </a:endParaRPr>
          </a:p>
          <a:p>
            <a:pPr>
              <a:buFont typeface="+mj-lt"/>
              <a:buAutoNum type="arabicPeriod"/>
            </a:pPr>
            <a:r>
              <a:rPr lang="en-US" b="1" dirty="0">
                <a:solidFill>
                  <a:srgbClr val="C00000"/>
                </a:solidFill>
              </a:rPr>
              <a:t>Yama</a:t>
            </a:r>
            <a:r>
              <a:rPr lang="en-US" b="1" dirty="0"/>
              <a:t> (Ethical Observances):</a:t>
            </a:r>
            <a:r>
              <a:rPr lang="en-US" dirty="0"/>
              <a:t> These principles guide moral conduct and social behavior. Examples include non-violence, truthfulness, and non-stealing.</a:t>
            </a:r>
          </a:p>
          <a:p>
            <a:pPr>
              <a:buFont typeface="+mj-lt"/>
              <a:buAutoNum type="arabicPeriod"/>
            </a:pPr>
            <a:r>
              <a:rPr lang="en-US" b="1" dirty="0">
                <a:solidFill>
                  <a:srgbClr val="C00000"/>
                </a:solidFill>
              </a:rPr>
              <a:t>Niyama</a:t>
            </a:r>
            <a:r>
              <a:rPr lang="en-US" b="1" dirty="0"/>
              <a:t> (Self-Discipline):</a:t>
            </a:r>
            <a:r>
              <a:rPr lang="en-US" dirty="0"/>
              <a:t> These practices promote self-control and inner purity. Examples include cleanliness, contentment, and self-study.</a:t>
            </a:r>
          </a:p>
          <a:p>
            <a:pPr>
              <a:buFont typeface="+mj-lt"/>
              <a:buAutoNum type="arabicPeriod"/>
            </a:pPr>
            <a:r>
              <a:rPr lang="en-US" b="1" dirty="0">
                <a:solidFill>
                  <a:srgbClr val="C00000"/>
                </a:solidFill>
              </a:rPr>
              <a:t>Asana</a:t>
            </a:r>
            <a:r>
              <a:rPr lang="en-US" b="1" dirty="0"/>
              <a:t> (Physical Postures):</a:t>
            </a:r>
            <a:r>
              <a:rPr lang="en-US" dirty="0"/>
              <a:t> Yoga postures improve flexibility, strength, and bodily control.</a:t>
            </a:r>
          </a:p>
          <a:p>
            <a:pPr>
              <a:buFont typeface="+mj-lt"/>
              <a:buAutoNum type="arabicPeriod"/>
            </a:pPr>
            <a:r>
              <a:rPr lang="en-US" b="1" dirty="0">
                <a:solidFill>
                  <a:srgbClr val="C00000"/>
                </a:solidFill>
              </a:rPr>
              <a:t>Pranayama</a:t>
            </a:r>
            <a:r>
              <a:rPr lang="en-US" b="1" dirty="0"/>
              <a:t> (Breath Control):</a:t>
            </a:r>
            <a:r>
              <a:rPr lang="en-US" dirty="0"/>
              <a:t> Breathing exercises regulate prana (life force) and enhance mental clarity.</a:t>
            </a:r>
          </a:p>
          <a:p>
            <a:endParaRPr lang="en-IN" dirty="0"/>
          </a:p>
        </p:txBody>
      </p:sp>
      <p:sp>
        <p:nvSpPr>
          <p:cNvPr id="3" name="Title 2">
            <a:extLst>
              <a:ext uri="{FF2B5EF4-FFF2-40B4-BE49-F238E27FC236}">
                <a16:creationId xmlns="" xmlns:a16="http://schemas.microsoft.com/office/drawing/2014/main" id="{7B65ED15-952A-BDB8-B70B-A1F68C2B0B20}"/>
              </a:ext>
            </a:extLst>
          </p:cNvPr>
          <p:cNvSpPr>
            <a:spLocks noGrp="1"/>
          </p:cNvSpPr>
          <p:nvPr>
            <p:ph type="title"/>
          </p:nvPr>
        </p:nvSpPr>
        <p:spPr/>
        <p:txBody>
          <a:bodyPr/>
          <a:lstStyle/>
          <a:p>
            <a:r>
              <a:rPr lang="en-US" sz="3600" dirty="0"/>
              <a:t>Yoga (Asanas)</a:t>
            </a:r>
            <a:endParaRPr lang="en-IN" dirty="0"/>
          </a:p>
        </p:txBody>
      </p:sp>
    </p:spTree>
    <p:extLst>
      <p:ext uri="{BB962C8B-B14F-4D97-AF65-F5344CB8AC3E}">
        <p14:creationId xmlns:p14="http://schemas.microsoft.com/office/powerpoint/2010/main" val="133353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B65ED15-952A-BDB8-B70B-A1F68C2B0B20}"/>
              </a:ext>
            </a:extLst>
          </p:cNvPr>
          <p:cNvSpPr>
            <a:spLocks noGrp="1"/>
          </p:cNvSpPr>
          <p:nvPr>
            <p:ph type="title"/>
          </p:nvPr>
        </p:nvSpPr>
        <p:spPr/>
        <p:txBody>
          <a:bodyPr/>
          <a:lstStyle/>
          <a:p>
            <a:r>
              <a:rPr lang="en-US" sz="3200" dirty="0"/>
              <a:t>Yoga (Asanas)</a:t>
            </a:r>
            <a:endParaRPr lang="en-IN" dirty="0"/>
          </a:p>
        </p:txBody>
      </p:sp>
      <p:sp>
        <p:nvSpPr>
          <p:cNvPr id="2" name="Content Placeholder 1">
            <a:extLst>
              <a:ext uri="{FF2B5EF4-FFF2-40B4-BE49-F238E27FC236}">
                <a16:creationId xmlns="" xmlns:a16="http://schemas.microsoft.com/office/drawing/2014/main" id="{A46EF327-F9C6-A472-79F9-7F0FEEFE9132}"/>
              </a:ext>
            </a:extLst>
          </p:cNvPr>
          <p:cNvSpPr>
            <a:spLocks noGrp="1"/>
          </p:cNvSpPr>
          <p:nvPr>
            <p:ph idx="1"/>
          </p:nvPr>
        </p:nvSpPr>
        <p:spPr/>
        <p:txBody>
          <a:bodyPr/>
          <a:lstStyle/>
          <a:p>
            <a:pPr marL="514350" indent="-514350">
              <a:buFont typeface="+mj-lt"/>
              <a:buAutoNum type="arabicPeriod" startAt="5"/>
            </a:pPr>
            <a:r>
              <a:rPr lang="en-US" b="1" dirty="0">
                <a:solidFill>
                  <a:srgbClr val="C00000"/>
                </a:solidFill>
              </a:rPr>
              <a:t>Pratyahara</a:t>
            </a:r>
            <a:r>
              <a:rPr lang="en-US" b="1" dirty="0"/>
              <a:t> (Sensory Withdrawal):</a:t>
            </a:r>
            <a:r>
              <a:rPr lang="en-US" dirty="0"/>
              <a:t> This practice involves withdrawing the senses from external distractions to focus inward.</a:t>
            </a:r>
          </a:p>
          <a:p>
            <a:pPr marL="514350" indent="-514350">
              <a:buFont typeface="+mj-lt"/>
              <a:buAutoNum type="arabicPeriod" startAt="5"/>
            </a:pPr>
            <a:r>
              <a:rPr lang="en-US" b="1" dirty="0">
                <a:solidFill>
                  <a:srgbClr val="C00000"/>
                </a:solidFill>
              </a:rPr>
              <a:t>Dharana</a:t>
            </a:r>
            <a:r>
              <a:rPr lang="en-US" b="1" dirty="0"/>
              <a:t> (Concentration):</a:t>
            </a:r>
            <a:r>
              <a:rPr lang="en-US" dirty="0"/>
              <a:t> Here, the mind is trained to focus on a single point.</a:t>
            </a:r>
          </a:p>
          <a:p>
            <a:pPr marL="514350" indent="-514350">
              <a:buFont typeface="+mj-lt"/>
              <a:buAutoNum type="arabicPeriod" startAt="5"/>
            </a:pPr>
            <a:r>
              <a:rPr lang="en-US" b="1" dirty="0">
                <a:solidFill>
                  <a:srgbClr val="C00000"/>
                </a:solidFill>
              </a:rPr>
              <a:t>Dhyana</a:t>
            </a:r>
            <a:r>
              <a:rPr lang="en-US" b="1" dirty="0"/>
              <a:t> (Meditation):</a:t>
            </a:r>
            <a:r>
              <a:rPr lang="en-US" dirty="0"/>
              <a:t> This is a state of deep meditative absorption.</a:t>
            </a:r>
          </a:p>
          <a:p>
            <a:pPr marL="514350" indent="-514350">
              <a:buFont typeface="+mj-lt"/>
              <a:buAutoNum type="arabicPeriod" startAt="5"/>
            </a:pPr>
            <a:r>
              <a:rPr lang="en-US" b="1" dirty="0">
                <a:solidFill>
                  <a:srgbClr val="C00000"/>
                </a:solidFill>
              </a:rPr>
              <a:t>Samadhi</a:t>
            </a:r>
            <a:r>
              <a:rPr lang="en-US" b="1" dirty="0"/>
              <a:t> (Enlightenment):</a:t>
            </a:r>
            <a:r>
              <a:rPr lang="en-US" dirty="0"/>
              <a:t> This is the ultimate goal, a state of perfect union with the divine.</a:t>
            </a:r>
          </a:p>
        </p:txBody>
      </p:sp>
      <p:pic>
        <p:nvPicPr>
          <p:cNvPr id="4" name="Picture 3">
            <a:extLst>
              <a:ext uri="{FF2B5EF4-FFF2-40B4-BE49-F238E27FC236}">
                <a16:creationId xmlns="" xmlns:a16="http://schemas.microsoft.com/office/drawing/2014/main" id="{5BAD913E-FBA0-C5EB-97A4-3279A4169694}"/>
              </a:ext>
            </a:extLst>
          </p:cNvPr>
          <p:cNvPicPr>
            <a:picLocks noChangeAspect="1"/>
          </p:cNvPicPr>
          <p:nvPr/>
        </p:nvPicPr>
        <p:blipFill rotWithShape="1">
          <a:blip r:embed="rId3"/>
          <a:srcRect t="33542"/>
          <a:stretch/>
        </p:blipFill>
        <p:spPr>
          <a:xfrm>
            <a:off x="442456" y="3737236"/>
            <a:ext cx="5434468" cy="2453041"/>
          </a:xfrm>
          <a:prstGeom prst="rect">
            <a:avLst/>
          </a:prstGeom>
        </p:spPr>
      </p:pic>
      <p:pic>
        <p:nvPicPr>
          <p:cNvPr id="5" name="Picture 4">
            <a:extLst>
              <a:ext uri="{FF2B5EF4-FFF2-40B4-BE49-F238E27FC236}">
                <a16:creationId xmlns="" xmlns:a16="http://schemas.microsoft.com/office/drawing/2014/main" id="{DD5B9656-9E9F-AD58-3964-0F264DEA1426}"/>
              </a:ext>
            </a:extLst>
          </p:cNvPr>
          <p:cNvPicPr>
            <a:picLocks noChangeAspect="1"/>
          </p:cNvPicPr>
          <p:nvPr/>
        </p:nvPicPr>
        <p:blipFill>
          <a:blip r:embed="rId4"/>
          <a:stretch>
            <a:fillRect/>
          </a:stretch>
        </p:blipFill>
        <p:spPr>
          <a:xfrm>
            <a:off x="6315075" y="3429000"/>
            <a:ext cx="5434469" cy="2895600"/>
          </a:xfrm>
          <a:prstGeom prst="rect">
            <a:avLst/>
          </a:prstGeom>
        </p:spPr>
      </p:pic>
    </p:spTree>
    <p:extLst>
      <p:ext uri="{BB962C8B-B14F-4D97-AF65-F5344CB8AC3E}">
        <p14:creationId xmlns:p14="http://schemas.microsoft.com/office/powerpoint/2010/main" val="129155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B65ED15-952A-BDB8-B70B-A1F68C2B0B20}"/>
              </a:ext>
            </a:extLst>
          </p:cNvPr>
          <p:cNvSpPr>
            <a:spLocks noGrp="1"/>
          </p:cNvSpPr>
          <p:nvPr>
            <p:ph type="title"/>
          </p:nvPr>
        </p:nvSpPr>
        <p:spPr/>
        <p:txBody>
          <a:bodyPr/>
          <a:lstStyle/>
          <a:p>
            <a:r>
              <a:rPr lang="en-US" sz="3200" dirty="0"/>
              <a:t>Yoga (Asanas)</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3257000735"/>
              </p:ext>
            </p:extLst>
          </p:nvPr>
        </p:nvGraphicFramePr>
        <p:xfrm>
          <a:off x="1013270" y="994353"/>
          <a:ext cx="10165460" cy="5013458"/>
        </p:xfrm>
        <a:graphic>
          <a:graphicData uri="http://schemas.openxmlformats.org/drawingml/2006/table">
            <a:tbl>
              <a:tblPr>
                <a:tableStyleId>{3C2FFA5D-87B4-456A-9821-1D502468CF0F}</a:tableStyleId>
              </a:tblPr>
              <a:tblGrid>
                <a:gridCol w="1349885"/>
                <a:gridCol w="4353198"/>
                <a:gridCol w="4462377"/>
              </a:tblGrid>
              <a:tr h="252251">
                <a:tc>
                  <a:txBody>
                    <a:bodyPr/>
                    <a:lstStyle/>
                    <a:p>
                      <a:r>
                        <a:rPr lang="en-IN" sz="1800" b="1" dirty="0"/>
                        <a:t>Limb</a:t>
                      </a:r>
                    </a:p>
                  </a:txBody>
                  <a:tcPr marL="63063" marR="63063" marT="31531" marB="31531" anchor="ctr"/>
                </a:tc>
                <a:tc>
                  <a:txBody>
                    <a:bodyPr/>
                    <a:lstStyle/>
                    <a:p>
                      <a:r>
                        <a:rPr lang="en-IN" sz="1800" b="1" dirty="0"/>
                        <a:t>Description</a:t>
                      </a:r>
                    </a:p>
                  </a:txBody>
                  <a:tcPr marL="63063" marR="63063" marT="31531" marB="31531" anchor="ctr"/>
                </a:tc>
                <a:tc>
                  <a:txBody>
                    <a:bodyPr/>
                    <a:lstStyle/>
                    <a:p>
                      <a:r>
                        <a:rPr lang="en-IN" sz="1800" b="1" dirty="0"/>
                        <a:t>Components</a:t>
                      </a:r>
                    </a:p>
                  </a:txBody>
                  <a:tcPr marL="63063" marR="63063" marT="31531" marB="31531" anchor="ctr"/>
                </a:tc>
              </a:tr>
              <a:tr h="1009006">
                <a:tc>
                  <a:txBody>
                    <a:bodyPr/>
                    <a:lstStyle/>
                    <a:p>
                      <a:r>
                        <a:rPr lang="en-IN" sz="1800"/>
                        <a:t>Yama</a:t>
                      </a:r>
                    </a:p>
                  </a:txBody>
                  <a:tcPr marL="63063" marR="63063" marT="31531" marB="31531" anchor="ctr"/>
                </a:tc>
                <a:tc>
                  <a:txBody>
                    <a:bodyPr/>
                    <a:lstStyle/>
                    <a:p>
                      <a:r>
                        <a:rPr lang="en-IN" sz="1800"/>
                        <a:t>Ethical Restraints</a:t>
                      </a:r>
                    </a:p>
                  </a:txBody>
                  <a:tcPr marL="63063" marR="63063" marT="31531" marB="31531" anchor="ctr"/>
                </a:tc>
                <a:tc>
                  <a:txBody>
                    <a:bodyPr/>
                    <a:lstStyle/>
                    <a:p>
                      <a:r>
                        <a:rPr lang="en-IN" sz="1800"/>
                        <a:t>Ahimsa (Non-violence), Satya (Truthfulness), Asteya (Non-stealing), Brahmacharya (Moderation), Aparigraha (Non-greed)</a:t>
                      </a:r>
                    </a:p>
                  </a:txBody>
                  <a:tcPr marL="63063" marR="63063" marT="31531" marB="31531" anchor="ctr"/>
                </a:tc>
              </a:tr>
              <a:tr h="819817">
                <a:tc>
                  <a:txBody>
                    <a:bodyPr/>
                    <a:lstStyle/>
                    <a:p>
                      <a:r>
                        <a:rPr lang="en-IN" sz="1800"/>
                        <a:t>Niyama</a:t>
                      </a:r>
                    </a:p>
                  </a:txBody>
                  <a:tcPr marL="63063" marR="63063" marT="31531" marB="31531" anchor="ctr"/>
                </a:tc>
                <a:tc>
                  <a:txBody>
                    <a:bodyPr/>
                    <a:lstStyle/>
                    <a:p>
                      <a:r>
                        <a:rPr lang="en-IN" sz="1800"/>
                        <a:t>Self-Discipline and Spiritual Observances</a:t>
                      </a:r>
                    </a:p>
                  </a:txBody>
                  <a:tcPr marL="63063" marR="63063" marT="31531" marB="31531" anchor="ctr"/>
                </a:tc>
                <a:tc>
                  <a:txBody>
                    <a:bodyPr/>
                    <a:lstStyle/>
                    <a:p>
                      <a:r>
                        <a:rPr lang="en-IN" sz="1800"/>
                        <a:t>Saucha (Cleanliness), Santosha (Contentment), Tapas (Austerity), Svadhyaya (Self-study), Ishvara Pranidhana (Surrender)</a:t>
                      </a:r>
                    </a:p>
                  </a:txBody>
                  <a:tcPr marL="63063" marR="63063" marT="31531" marB="31531" anchor="ctr"/>
                </a:tc>
              </a:tr>
              <a:tr h="252251">
                <a:tc>
                  <a:txBody>
                    <a:bodyPr/>
                    <a:lstStyle/>
                    <a:p>
                      <a:r>
                        <a:rPr lang="en-IN" sz="1800"/>
                        <a:t>Asana</a:t>
                      </a:r>
                    </a:p>
                  </a:txBody>
                  <a:tcPr marL="63063" marR="63063" marT="31531" marB="31531" anchor="ctr"/>
                </a:tc>
                <a:tc>
                  <a:txBody>
                    <a:bodyPr/>
                    <a:lstStyle/>
                    <a:p>
                      <a:r>
                        <a:rPr lang="en-IN" sz="1800" dirty="0"/>
                        <a:t>Postures</a:t>
                      </a:r>
                    </a:p>
                  </a:txBody>
                  <a:tcPr marL="63063" marR="63063" marT="31531" marB="31531" anchor="ctr"/>
                </a:tc>
                <a:tc>
                  <a:txBody>
                    <a:bodyPr/>
                    <a:lstStyle/>
                    <a:p>
                      <a:r>
                        <a:rPr lang="en-US" sz="1800"/>
                        <a:t>Physical postures practiced in yoga</a:t>
                      </a:r>
                    </a:p>
                  </a:txBody>
                  <a:tcPr marL="63063" marR="63063" marT="31531" marB="31531" anchor="ctr"/>
                </a:tc>
              </a:tr>
              <a:tr h="441440">
                <a:tc>
                  <a:txBody>
                    <a:bodyPr/>
                    <a:lstStyle/>
                    <a:p>
                      <a:r>
                        <a:rPr lang="en-IN" sz="1800"/>
                        <a:t>Pranayama</a:t>
                      </a:r>
                    </a:p>
                  </a:txBody>
                  <a:tcPr marL="63063" marR="63063" marT="31531" marB="31531" anchor="ctr"/>
                </a:tc>
                <a:tc>
                  <a:txBody>
                    <a:bodyPr/>
                    <a:lstStyle/>
                    <a:p>
                      <a:r>
                        <a:rPr lang="en-IN" sz="1800"/>
                        <a:t>Breath Control</a:t>
                      </a:r>
                    </a:p>
                  </a:txBody>
                  <a:tcPr marL="63063" marR="63063" marT="31531" marB="31531" anchor="ctr"/>
                </a:tc>
                <a:tc>
                  <a:txBody>
                    <a:bodyPr/>
                    <a:lstStyle/>
                    <a:p>
                      <a:r>
                        <a:rPr lang="en-US" sz="1800"/>
                        <a:t>Techniques to control and regulate the breath</a:t>
                      </a:r>
                    </a:p>
                  </a:txBody>
                  <a:tcPr marL="63063" marR="63063" marT="31531" marB="31531" anchor="ctr"/>
                </a:tc>
              </a:tr>
              <a:tr h="252251">
                <a:tc>
                  <a:txBody>
                    <a:bodyPr/>
                    <a:lstStyle/>
                    <a:p>
                      <a:r>
                        <a:rPr lang="en-IN" sz="1800"/>
                        <a:t>Pratyahara</a:t>
                      </a:r>
                    </a:p>
                  </a:txBody>
                  <a:tcPr marL="63063" marR="63063" marT="31531" marB="31531" anchor="ctr"/>
                </a:tc>
                <a:tc>
                  <a:txBody>
                    <a:bodyPr/>
                    <a:lstStyle/>
                    <a:p>
                      <a:r>
                        <a:rPr lang="en-IN" sz="1800"/>
                        <a:t>Withdrawal of the Senses</a:t>
                      </a:r>
                    </a:p>
                  </a:txBody>
                  <a:tcPr marL="63063" marR="63063" marT="31531" marB="31531" anchor="ctr"/>
                </a:tc>
                <a:tc>
                  <a:txBody>
                    <a:bodyPr/>
                    <a:lstStyle/>
                    <a:p>
                      <a:r>
                        <a:rPr lang="en-IN" sz="1800"/>
                        <a:t>Drawing awareness inward</a:t>
                      </a:r>
                    </a:p>
                  </a:txBody>
                  <a:tcPr marL="63063" marR="63063" marT="31531" marB="31531" anchor="ctr"/>
                </a:tc>
              </a:tr>
              <a:tr h="441440">
                <a:tc>
                  <a:txBody>
                    <a:bodyPr/>
                    <a:lstStyle/>
                    <a:p>
                      <a:r>
                        <a:rPr lang="en-IN" sz="1800"/>
                        <a:t>Dharana</a:t>
                      </a:r>
                    </a:p>
                  </a:txBody>
                  <a:tcPr marL="63063" marR="63063" marT="31531" marB="31531" anchor="ctr"/>
                </a:tc>
                <a:tc>
                  <a:txBody>
                    <a:bodyPr/>
                    <a:lstStyle/>
                    <a:p>
                      <a:r>
                        <a:rPr lang="en-IN" sz="1800"/>
                        <a:t>Concentration</a:t>
                      </a:r>
                    </a:p>
                  </a:txBody>
                  <a:tcPr marL="63063" marR="63063" marT="31531" marB="31531" anchor="ctr"/>
                </a:tc>
                <a:tc>
                  <a:txBody>
                    <a:bodyPr/>
                    <a:lstStyle/>
                    <a:p>
                      <a:r>
                        <a:rPr lang="en-US" sz="1800"/>
                        <a:t>Focused concentration on a single point or object</a:t>
                      </a:r>
                    </a:p>
                  </a:txBody>
                  <a:tcPr marL="63063" marR="63063" marT="31531" marB="31531" anchor="ctr"/>
                </a:tc>
              </a:tr>
              <a:tr h="441440">
                <a:tc>
                  <a:txBody>
                    <a:bodyPr/>
                    <a:lstStyle/>
                    <a:p>
                      <a:r>
                        <a:rPr lang="en-IN" sz="1800"/>
                        <a:t>Dhyana</a:t>
                      </a:r>
                    </a:p>
                  </a:txBody>
                  <a:tcPr marL="63063" marR="63063" marT="31531" marB="31531" anchor="ctr"/>
                </a:tc>
                <a:tc>
                  <a:txBody>
                    <a:bodyPr/>
                    <a:lstStyle/>
                    <a:p>
                      <a:r>
                        <a:rPr lang="en-IN" sz="1800"/>
                        <a:t>Meditation</a:t>
                      </a:r>
                    </a:p>
                  </a:txBody>
                  <a:tcPr marL="63063" marR="63063" marT="31531" marB="31531" anchor="ctr"/>
                </a:tc>
                <a:tc>
                  <a:txBody>
                    <a:bodyPr/>
                    <a:lstStyle/>
                    <a:p>
                      <a:r>
                        <a:rPr lang="en-IN" sz="1800"/>
                        <a:t>Sustained and uninterrupted meditation</a:t>
                      </a:r>
                    </a:p>
                  </a:txBody>
                  <a:tcPr marL="63063" marR="63063" marT="31531" marB="31531" anchor="ctr"/>
                </a:tc>
              </a:tr>
              <a:tr h="441440">
                <a:tc>
                  <a:txBody>
                    <a:bodyPr/>
                    <a:lstStyle/>
                    <a:p>
                      <a:r>
                        <a:rPr lang="en-IN" sz="1800"/>
                        <a:t>Samadhi</a:t>
                      </a:r>
                    </a:p>
                  </a:txBody>
                  <a:tcPr marL="63063" marR="63063" marT="31531" marB="31531" anchor="ctr"/>
                </a:tc>
                <a:tc>
                  <a:txBody>
                    <a:bodyPr/>
                    <a:lstStyle/>
                    <a:p>
                      <a:r>
                        <a:rPr lang="en-IN" sz="1800"/>
                        <a:t>Union or Integration</a:t>
                      </a:r>
                    </a:p>
                  </a:txBody>
                  <a:tcPr marL="63063" marR="63063" marT="31531" marB="31531" anchor="ctr"/>
                </a:tc>
                <a:tc>
                  <a:txBody>
                    <a:bodyPr/>
                    <a:lstStyle/>
                    <a:p>
                      <a:r>
                        <a:rPr lang="en-US" sz="1800" dirty="0"/>
                        <a:t>Complete absorption and unity with the object of meditation</a:t>
                      </a:r>
                    </a:p>
                  </a:txBody>
                  <a:tcPr marL="63063" marR="63063" marT="31531" marB="31531" anchor="ctr"/>
                </a:tc>
              </a:tr>
            </a:tbl>
          </a:graphicData>
        </a:graphic>
      </p:graphicFrame>
    </p:spTree>
    <p:extLst>
      <p:ext uri="{BB962C8B-B14F-4D97-AF65-F5344CB8AC3E}">
        <p14:creationId xmlns:p14="http://schemas.microsoft.com/office/powerpoint/2010/main" val="16008000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B65ED15-952A-BDB8-B70B-A1F68C2B0B20}"/>
              </a:ext>
            </a:extLst>
          </p:cNvPr>
          <p:cNvSpPr>
            <a:spLocks noGrp="1"/>
          </p:cNvSpPr>
          <p:nvPr>
            <p:ph type="title"/>
          </p:nvPr>
        </p:nvSpPr>
        <p:spPr/>
        <p:txBody>
          <a:bodyPr/>
          <a:lstStyle/>
          <a:p>
            <a:r>
              <a:rPr lang="en-US" sz="3200" dirty="0"/>
              <a:t>Yoga (Asanas)</a:t>
            </a:r>
            <a:endParaRPr lang="en-IN" dirty="0"/>
          </a:p>
        </p:txBody>
      </p:sp>
      <p:graphicFrame>
        <p:nvGraphicFramePr>
          <p:cNvPr id="32" name="Table 31"/>
          <p:cNvGraphicFramePr>
            <a:graphicFrameLocks noGrp="1"/>
          </p:cNvGraphicFramePr>
          <p:nvPr>
            <p:extLst>
              <p:ext uri="{D42A27DB-BD31-4B8C-83A1-F6EECF244321}">
                <p14:modId xmlns:p14="http://schemas.microsoft.com/office/powerpoint/2010/main" val="555894046"/>
              </p:ext>
            </p:extLst>
          </p:nvPr>
        </p:nvGraphicFramePr>
        <p:xfrm>
          <a:off x="803564" y="883556"/>
          <a:ext cx="10584873" cy="5290919"/>
        </p:xfrm>
        <a:graphic>
          <a:graphicData uri="http://schemas.openxmlformats.org/drawingml/2006/table">
            <a:tbl>
              <a:tblPr>
                <a:tableStyleId>{3C2FFA5D-87B4-456A-9821-1D502468CF0F}</a:tableStyleId>
              </a:tblPr>
              <a:tblGrid>
                <a:gridCol w="3528291"/>
                <a:gridCol w="3528291"/>
                <a:gridCol w="3528291"/>
              </a:tblGrid>
              <a:tr h="2762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gu-IN" sz="1800" b="1" dirty="0" smtClean="0"/>
                        <a:t>અંગ</a:t>
                      </a:r>
                      <a:r>
                        <a:rPr lang="en-IN" sz="1800" b="1" dirty="0" smtClean="0"/>
                        <a:t> (</a:t>
                      </a:r>
                      <a:r>
                        <a:rPr lang="en-IN" sz="1800" b="1" dirty="0" smtClean="0"/>
                        <a:t>Limb)</a:t>
                      </a:r>
                    </a:p>
                  </a:txBody>
                  <a:tcPr marL="69069" marR="69069" marT="34534" marB="34534" anchor="ctr"/>
                </a:tc>
                <a:tc>
                  <a:txBody>
                    <a:bodyPr/>
                    <a:lstStyle/>
                    <a:p>
                      <a:r>
                        <a:rPr lang="gu-IN" sz="1800" b="1" dirty="0"/>
                        <a:t>વર્ણન</a:t>
                      </a:r>
                    </a:p>
                  </a:txBody>
                  <a:tcPr marL="69069" marR="69069" marT="34534" marB="34534" anchor="ctr"/>
                </a:tc>
                <a:tc>
                  <a:txBody>
                    <a:bodyPr/>
                    <a:lstStyle/>
                    <a:p>
                      <a:r>
                        <a:rPr lang="gu-IN" sz="1800" b="1" dirty="0"/>
                        <a:t>ઘટકો</a:t>
                      </a:r>
                    </a:p>
                  </a:txBody>
                  <a:tcPr marL="69069" marR="69069" marT="34534" marB="34534" anchor="ctr"/>
                </a:tc>
              </a:tr>
              <a:tr h="897895">
                <a:tc>
                  <a:txBody>
                    <a:bodyPr/>
                    <a:lstStyle/>
                    <a:p>
                      <a:r>
                        <a:rPr lang="gu-IN" sz="1800" dirty="0"/>
                        <a:t>યમ</a:t>
                      </a:r>
                    </a:p>
                  </a:txBody>
                  <a:tcPr marL="69069" marR="69069" marT="34534" marB="34534" anchor="ctr"/>
                </a:tc>
                <a:tc>
                  <a:txBody>
                    <a:bodyPr/>
                    <a:lstStyle/>
                    <a:p>
                      <a:r>
                        <a:rPr lang="gu-IN" sz="1800"/>
                        <a:t>નૈતિક નિયંત્રણ</a:t>
                      </a:r>
                    </a:p>
                  </a:txBody>
                  <a:tcPr marL="69069" marR="69069" marT="34534" marB="34534" anchor="ctr"/>
                </a:tc>
                <a:tc>
                  <a:txBody>
                    <a:bodyPr/>
                    <a:lstStyle/>
                    <a:p>
                      <a:r>
                        <a:rPr lang="gu-IN" sz="1800" dirty="0"/>
                        <a:t>અહિંસા (અહિંસા), સત્ય (સત્યવાદિતા), અસ્તેય (ચોરી ન કરવી), બ્રહ્મચર્ય (મર્યાદા), અપરિગ્રહ </a:t>
                      </a:r>
                    </a:p>
                  </a:txBody>
                  <a:tcPr marL="69069" marR="69069" marT="34534" marB="34534" anchor="ctr"/>
                </a:tc>
              </a:tr>
              <a:tr h="897895">
                <a:tc>
                  <a:txBody>
                    <a:bodyPr/>
                    <a:lstStyle/>
                    <a:p>
                      <a:r>
                        <a:rPr lang="gu-IN" sz="1800"/>
                        <a:t>નિયમ</a:t>
                      </a:r>
                    </a:p>
                  </a:txBody>
                  <a:tcPr marL="69069" marR="69069" marT="34534" marB="34534" anchor="ctr"/>
                </a:tc>
                <a:tc>
                  <a:txBody>
                    <a:bodyPr/>
                    <a:lstStyle/>
                    <a:p>
                      <a:r>
                        <a:rPr lang="gu-IN" sz="1800"/>
                        <a:t>સ્વનિયંત્રણ અને આધ્યાત્મિક અનુસરણ</a:t>
                      </a:r>
                    </a:p>
                  </a:txBody>
                  <a:tcPr marL="69069" marR="69069" marT="34534" marB="34534" anchor="ctr"/>
                </a:tc>
                <a:tc>
                  <a:txBody>
                    <a:bodyPr/>
                    <a:lstStyle/>
                    <a:p>
                      <a:r>
                        <a:rPr lang="gu-IN" sz="1800"/>
                        <a:t>શૌચ (સ્વચ્છતા), સંતોષ (સંતોષ), તપસ (કઠોરતા), સ્વાધ્યાય (આપમંથન), ઈશ્વર પ્રણિધાન (ઈશ્વરપ્રણિધાન)</a:t>
                      </a:r>
                    </a:p>
                  </a:txBody>
                  <a:tcPr marL="69069" marR="69069" marT="34534" marB="34534" anchor="ctr"/>
                </a:tc>
              </a:tr>
              <a:tr h="276275">
                <a:tc>
                  <a:txBody>
                    <a:bodyPr/>
                    <a:lstStyle/>
                    <a:p>
                      <a:r>
                        <a:rPr lang="gu-IN" sz="1800"/>
                        <a:t>આસન</a:t>
                      </a:r>
                    </a:p>
                  </a:txBody>
                  <a:tcPr marL="69069" marR="69069" marT="34534" marB="34534" anchor="ctr"/>
                </a:tc>
                <a:tc>
                  <a:txBody>
                    <a:bodyPr/>
                    <a:lstStyle/>
                    <a:p>
                      <a:r>
                        <a:rPr lang="gu-IN" sz="1800"/>
                        <a:t>સ્થિતિઓ</a:t>
                      </a:r>
                    </a:p>
                  </a:txBody>
                  <a:tcPr marL="69069" marR="69069" marT="34534" marB="34534" anchor="ctr"/>
                </a:tc>
                <a:tc>
                  <a:txBody>
                    <a:bodyPr/>
                    <a:lstStyle/>
                    <a:p>
                      <a:r>
                        <a:rPr lang="gu-IN" sz="1800"/>
                        <a:t>યોગમાં કસરતની સ્થિતિઓ</a:t>
                      </a:r>
                    </a:p>
                  </a:txBody>
                  <a:tcPr marL="69069" marR="69069" marT="34534" marB="34534" anchor="ctr"/>
                </a:tc>
              </a:tr>
              <a:tr h="483482">
                <a:tc>
                  <a:txBody>
                    <a:bodyPr/>
                    <a:lstStyle/>
                    <a:p>
                      <a:r>
                        <a:rPr lang="gu-IN" sz="1800"/>
                        <a:t>પ્રાણાયામ</a:t>
                      </a:r>
                    </a:p>
                  </a:txBody>
                  <a:tcPr marL="69069" marR="69069" marT="34534" marB="34534" anchor="ctr"/>
                </a:tc>
                <a:tc>
                  <a:txBody>
                    <a:bodyPr/>
                    <a:lstStyle/>
                    <a:p>
                      <a:r>
                        <a:rPr lang="gu-IN" sz="1800"/>
                        <a:t>શ્વાસનિયંત્રણ</a:t>
                      </a:r>
                    </a:p>
                  </a:txBody>
                  <a:tcPr marL="69069" marR="69069" marT="34534" marB="34534" anchor="ctr"/>
                </a:tc>
                <a:tc>
                  <a:txBody>
                    <a:bodyPr/>
                    <a:lstStyle/>
                    <a:p>
                      <a:r>
                        <a:rPr lang="gu-IN" sz="1800"/>
                        <a:t>શ્વાસને નિયંત્રિત અને નિયમિત કરવાની તકનીકો</a:t>
                      </a:r>
                    </a:p>
                  </a:txBody>
                  <a:tcPr marL="69069" marR="69069" marT="34534" marB="34534" anchor="ctr"/>
                </a:tc>
              </a:tr>
              <a:tr h="276275">
                <a:tc>
                  <a:txBody>
                    <a:bodyPr/>
                    <a:lstStyle/>
                    <a:p>
                      <a:r>
                        <a:rPr lang="gu-IN" sz="1800"/>
                        <a:t>પ્રત્યાહાર</a:t>
                      </a:r>
                    </a:p>
                  </a:txBody>
                  <a:tcPr marL="69069" marR="69069" marT="34534" marB="34534" anchor="ctr"/>
                </a:tc>
                <a:tc>
                  <a:txBody>
                    <a:bodyPr/>
                    <a:lstStyle/>
                    <a:p>
                      <a:r>
                        <a:rPr lang="gu-IN" sz="1800"/>
                        <a:t>ઇન્દ્રિયોને પાછું ખેંચવું</a:t>
                      </a:r>
                    </a:p>
                  </a:txBody>
                  <a:tcPr marL="69069" marR="69069" marT="34534" marB="34534" anchor="ctr"/>
                </a:tc>
                <a:tc>
                  <a:txBody>
                    <a:bodyPr/>
                    <a:lstStyle/>
                    <a:p>
                      <a:r>
                        <a:rPr lang="gu-IN" sz="1800"/>
                        <a:t>જ્ઞાનને અંદર તરફ દોરવું</a:t>
                      </a:r>
                    </a:p>
                  </a:txBody>
                  <a:tcPr marL="69069" marR="69069" marT="34534" marB="34534" anchor="ctr"/>
                </a:tc>
              </a:tr>
              <a:tr h="483482">
                <a:tc>
                  <a:txBody>
                    <a:bodyPr/>
                    <a:lstStyle/>
                    <a:p>
                      <a:r>
                        <a:rPr lang="gu-IN" sz="1800" dirty="0" smtClean="0"/>
                        <a:t>ધારણા</a:t>
                      </a:r>
                      <a:endParaRPr lang="gu-IN" sz="1800" dirty="0"/>
                    </a:p>
                  </a:txBody>
                  <a:tcPr marL="69069" marR="69069" marT="34534" marB="34534" anchor="ctr"/>
                </a:tc>
                <a:tc>
                  <a:txBody>
                    <a:bodyPr/>
                    <a:lstStyle/>
                    <a:p>
                      <a:r>
                        <a:rPr lang="gu-IN" sz="1800"/>
                        <a:t>ધ્યાન</a:t>
                      </a:r>
                    </a:p>
                  </a:txBody>
                  <a:tcPr marL="69069" marR="69069" marT="34534" marB="34534" anchor="ctr"/>
                </a:tc>
                <a:tc>
                  <a:txBody>
                    <a:bodyPr/>
                    <a:lstStyle/>
                    <a:p>
                      <a:r>
                        <a:rPr lang="gu-IN" sz="1800"/>
                        <a:t>એક બિંદુ અથવા વસ્તુ પર કેન્દ્રિત ધ્યાન</a:t>
                      </a:r>
                    </a:p>
                  </a:txBody>
                  <a:tcPr marL="69069" marR="69069" marT="34534" marB="34534" anchor="ctr"/>
                </a:tc>
              </a:tr>
              <a:tr h="276275">
                <a:tc>
                  <a:txBody>
                    <a:bodyPr/>
                    <a:lstStyle/>
                    <a:p>
                      <a:r>
                        <a:rPr lang="gu-IN" sz="1800"/>
                        <a:t>ધ્યાન</a:t>
                      </a:r>
                    </a:p>
                  </a:txBody>
                  <a:tcPr marL="69069" marR="69069" marT="34534" marB="34534" anchor="ctr"/>
                </a:tc>
                <a:tc>
                  <a:txBody>
                    <a:bodyPr/>
                    <a:lstStyle/>
                    <a:p>
                      <a:r>
                        <a:rPr lang="gu-IN" sz="1800"/>
                        <a:t>ધ્યાન</a:t>
                      </a:r>
                    </a:p>
                  </a:txBody>
                  <a:tcPr marL="69069" marR="69069" marT="34534" marB="34534" anchor="ctr"/>
                </a:tc>
                <a:tc>
                  <a:txBody>
                    <a:bodyPr/>
                    <a:lstStyle/>
                    <a:p>
                      <a:r>
                        <a:rPr lang="gu-IN" sz="1800"/>
                        <a:t>સતત અને અવિરત ધ્યાન</a:t>
                      </a:r>
                    </a:p>
                  </a:txBody>
                  <a:tcPr marL="69069" marR="69069" marT="34534" marB="34534" anchor="ctr"/>
                </a:tc>
              </a:tr>
              <a:tr h="483482">
                <a:tc>
                  <a:txBody>
                    <a:bodyPr/>
                    <a:lstStyle/>
                    <a:p>
                      <a:r>
                        <a:rPr lang="gu-IN" sz="1800"/>
                        <a:t>સમાધિ</a:t>
                      </a:r>
                    </a:p>
                  </a:txBody>
                  <a:tcPr marL="69069" marR="69069" marT="34534" marB="34534" anchor="ctr"/>
                </a:tc>
                <a:tc>
                  <a:txBody>
                    <a:bodyPr/>
                    <a:lstStyle/>
                    <a:p>
                      <a:r>
                        <a:rPr lang="gu-IN" sz="1800"/>
                        <a:t>એકતા અથવા સંકલન</a:t>
                      </a:r>
                    </a:p>
                  </a:txBody>
                  <a:tcPr marL="69069" marR="69069" marT="34534" marB="34534" anchor="ctr"/>
                </a:tc>
                <a:tc>
                  <a:txBody>
                    <a:bodyPr/>
                    <a:lstStyle/>
                    <a:p>
                      <a:r>
                        <a:rPr lang="gu-IN" sz="1800" dirty="0"/>
                        <a:t>ધ્યાનની વસ્તુ સાથે સંપૂર્ણ સમરપણ અને એકતા</a:t>
                      </a:r>
                    </a:p>
                  </a:txBody>
                  <a:tcPr marL="69069" marR="69069" marT="34534" marB="34534" anchor="ctr"/>
                </a:tc>
              </a:tr>
            </a:tbl>
          </a:graphicData>
        </a:graphic>
      </p:graphicFrame>
      <p:sp>
        <p:nvSpPr>
          <p:cNvPr id="33" name="Rectangle 1"/>
          <p:cNvSpPr>
            <a:spLocks noChangeArrowheads="1"/>
          </p:cNvSpPr>
          <p:nvPr/>
        </p:nvSpPr>
        <p:spPr bwMode="auto">
          <a:xfrm>
            <a:off x="2124075" y="17700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2706869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D792E8-8838-4744-A7DD-92B0ED18307B}"/>
              </a:ext>
            </a:extLst>
          </p:cNvPr>
          <p:cNvSpPr>
            <a:spLocks noGrp="1"/>
          </p:cNvSpPr>
          <p:nvPr>
            <p:ph type="title"/>
          </p:nvPr>
        </p:nvSpPr>
        <p:spPr>
          <a:xfrm>
            <a:off x="402359" y="2333193"/>
            <a:ext cx="10515600" cy="2852737"/>
          </a:xfrm>
        </p:spPr>
        <p:txBody>
          <a:bodyPr/>
          <a:lstStyle/>
          <a:p>
            <a:r>
              <a:rPr lang="en-IN" dirty="0"/>
              <a:t>Mental Exercises: Meditation-Yoga </a:t>
            </a:r>
            <a:r>
              <a:rPr lang="en-IN" dirty="0" smtClean="0"/>
              <a:t/>
            </a:r>
            <a:br>
              <a:rPr lang="en-IN" dirty="0" smtClean="0"/>
            </a:br>
            <a:r>
              <a:rPr lang="en-IN" sz="4400" dirty="0" smtClean="0"/>
              <a:t>(</a:t>
            </a:r>
            <a:r>
              <a:rPr lang="en-IN" sz="4400" dirty="0"/>
              <a:t>Pranayama, </a:t>
            </a:r>
            <a:r>
              <a:rPr lang="en-IN" sz="4400" dirty="0" err="1"/>
              <a:t>Sukshma</a:t>
            </a:r>
            <a:r>
              <a:rPr lang="en-IN" sz="4400" dirty="0"/>
              <a:t> </a:t>
            </a:r>
            <a:r>
              <a:rPr lang="en-IN" sz="4400" dirty="0" err="1"/>
              <a:t>Kriyas</a:t>
            </a:r>
            <a:r>
              <a:rPr lang="en-IN" sz="4400" dirty="0"/>
              <a:t>)</a:t>
            </a:r>
            <a:endParaRPr lang="en-US" sz="4400"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567253" y="6152950"/>
            <a:ext cx="1560394" cy="705050"/>
          </a:xfrm>
          <a:prstGeom prst="rect">
            <a:avLst/>
          </a:prstGeom>
        </p:spPr>
      </p:pic>
    </p:spTree>
    <p:extLst>
      <p:ext uri="{BB962C8B-B14F-4D97-AF65-F5344CB8AC3E}">
        <p14:creationId xmlns:p14="http://schemas.microsoft.com/office/powerpoint/2010/main" val="12948525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8EE110D-22AC-CD16-662B-4AED5FD774A6}"/>
              </a:ext>
            </a:extLst>
          </p:cNvPr>
          <p:cNvSpPr>
            <a:spLocks noGrp="1"/>
          </p:cNvSpPr>
          <p:nvPr>
            <p:ph type="title"/>
          </p:nvPr>
        </p:nvSpPr>
        <p:spPr/>
        <p:txBody>
          <a:bodyPr/>
          <a:lstStyle/>
          <a:p>
            <a:r>
              <a:rPr lang="en-IN" dirty="0"/>
              <a:t>Meditation</a:t>
            </a:r>
          </a:p>
        </p:txBody>
      </p:sp>
      <p:sp>
        <p:nvSpPr>
          <p:cNvPr id="6" name="Content Placeholder 5">
            <a:extLst>
              <a:ext uri="{FF2B5EF4-FFF2-40B4-BE49-F238E27FC236}">
                <a16:creationId xmlns="" xmlns:a16="http://schemas.microsoft.com/office/drawing/2014/main" id="{D5B2BC8F-B5D8-9037-F492-2886446DC4B3}"/>
              </a:ext>
            </a:extLst>
          </p:cNvPr>
          <p:cNvSpPr>
            <a:spLocks noGrp="1"/>
          </p:cNvSpPr>
          <p:nvPr>
            <p:ph idx="1"/>
          </p:nvPr>
        </p:nvSpPr>
        <p:spPr/>
        <p:txBody>
          <a:bodyPr/>
          <a:lstStyle/>
          <a:p>
            <a:r>
              <a:rPr lang="en-US" dirty="0"/>
              <a:t>A practice where an individual uses techniques such as </a:t>
            </a:r>
            <a:r>
              <a:rPr lang="en-US" b="1" dirty="0">
                <a:solidFill>
                  <a:srgbClr val="C00000"/>
                </a:solidFill>
              </a:rPr>
              <a:t>mindfulness</a:t>
            </a:r>
            <a:r>
              <a:rPr lang="en-US" dirty="0"/>
              <a:t>, or focusing the mind on a particular object, thought, or activity to train attention and awareness.</a:t>
            </a:r>
          </a:p>
          <a:p>
            <a:r>
              <a:rPr lang="en-US" dirty="0"/>
              <a:t>Reduces stress, improves concentration, promotes emotional health, enhances self-awareness, and lengthens attention span.</a:t>
            </a:r>
            <a:endParaRPr lang="en-IN" dirty="0"/>
          </a:p>
        </p:txBody>
      </p:sp>
    </p:spTree>
    <p:extLst>
      <p:ext uri="{BB962C8B-B14F-4D97-AF65-F5344CB8AC3E}">
        <p14:creationId xmlns:p14="http://schemas.microsoft.com/office/powerpoint/2010/main" val="7372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8EE110D-22AC-CD16-662B-4AED5FD774A6}"/>
              </a:ext>
            </a:extLst>
          </p:cNvPr>
          <p:cNvSpPr>
            <a:spLocks noGrp="1"/>
          </p:cNvSpPr>
          <p:nvPr>
            <p:ph type="title"/>
          </p:nvPr>
        </p:nvSpPr>
        <p:spPr/>
        <p:txBody>
          <a:bodyPr/>
          <a:lstStyle/>
          <a:p>
            <a:r>
              <a:rPr lang="en-IN" dirty="0"/>
              <a:t>Basic Meditation Techniques</a:t>
            </a:r>
          </a:p>
        </p:txBody>
      </p:sp>
      <p:sp>
        <p:nvSpPr>
          <p:cNvPr id="6" name="Content Placeholder 5">
            <a:extLst>
              <a:ext uri="{FF2B5EF4-FFF2-40B4-BE49-F238E27FC236}">
                <a16:creationId xmlns="" xmlns:a16="http://schemas.microsoft.com/office/drawing/2014/main" id="{D5B2BC8F-B5D8-9037-F492-2886446DC4B3}"/>
              </a:ext>
            </a:extLst>
          </p:cNvPr>
          <p:cNvSpPr>
            <a:spLocks noGrp="1"/>
          </p:cNvSpPr>
          <p:nvPr>
            <p:ph idx="1"/>
          </p:nvPr>
        </p:nvSpPr>
        <p:spPr/>
        <p:txBody>
          <a:bodyPr/>
          <a:lstStyle/>
          <a:p>
            <a:pPr marL="514350" indent="-514350">
              <a:buFont typeface="+mj-lt"/>
              <a:buAutoNum type="arabicPeriod"/>
            </a:pPr>
            <a:r>
              <a:rPr lang="en-US" b="1" dirty="0">
                <a:solidFill>
                  <a:srgbClr val="C00000"/>
                </a:solidFill>
              </a:rPr>
              <a:t>Mindfulness Meditation</a:t>
            </a:r>
          </a:p>
          <a:p>
            <a:pPr lvl="1"/>
            <a:r>
              <a:rPr lang="en-US" dirty="0"/>
              <a:t>Focus on breathing</a:t>
            </a:r>
          </a:p>
          <a:p>
            <a:pPr lvl="1"/>
            <a:r>
              <a:rPr lang="en-US" dirty="0"/>
              <a:t>Observe thoughts without judgment</a:t>
            </a:r>
          </a:p>
          <a:p>
            <a:pPr marL="514350" indent="-514350">
              <a:buFont typeface="+mj-lt"/>
              <a:buAutoNum type="arabicPeriod"/>
            </a:pPr>
            <a:r>
              <a:rPr lang="en-US" b="1" dirty="0">
                <a:solidFill>
                  <a:srgbClr val="C00000"/>
                </a:solidFill>
              </a:rPr>
              <a:t>Body Scan Meditation</a:t>
            </a:r>
          </a:p>
          <a:p>
            <a:pPr marL="1058862" lvl="1" indent="-514350"/>
            <a:r>
              <a:rPr lang="en-US" dirty="0"/>
              <a:t>Progressively focus on different parts of the body </a:t>
            </a:r>
          </a:p>
          <a:p>
            <a:pPr marL="1058862" lvl="1" indent="-514350"/>
            <a:r>
              <a:rPr lang="en-US" dirty="0"/>
              <a:t>Promote relaxation and body awareness</a:t>
            </a:r>
          </a:p>
          <a:p>
            <a:pPr marL="514350" indent="-514350">
              <a:buFont typeface="+mj-lt"/>
              <a:buAutoNum type="arabicPeriod"/>
            </a:pPr>
            <a:r>
              <a:rPr lang="en-US" b="1" dirty="0">
                <a:solidFill>
                  <a:srgbClr val="C00000"/>
                </a:solidFill>
              </a:rPr>
              <a:t>Guided Meditation</a:t>
            </a:r>
          </a:p>
          <a:p>
            <a:pPr lvl="1"/>
            <a:r>
              <a:rPr lang="en-US" dirty="0"/>
              <a:t>Follow instructions from a guide or recorded session</a:t>
            </a:r>
          </a:p>
          <a:p>
            <a:pPr lvl="1"/>
            <a:r>
              <a:rPr lang="en-US" dirty="0"/>
              <a:t>Use of imagery and visualization for relaxation</a:t>
            </a:r>
            <a:endParaRPr lang="en-IN" dirty="0"/>
          </a:p>
        </p:txBody>
      </p:sp>
      <p:pic>
        <p:nvPicPr>
          <p:cNvPr id="2" name="Picture 1">
            <a:extLst>
              <a:ext uri="{FF2B5EF4-FFF2-40B4-BE49-F238E27FC236}">
                <a16:creationId xmlns="" xmlns:a16="http://schemas.microsoft.com/office/drawing/2014/main" id="{48429BB1-01EA-8529-3E73-91AAE1B8C6FA}"/>
              </a:ext>
            </a:extLst>
          </p:cNvPr>
          <p:cNvPicPr>
            <a:picLocks noChangeAspect="1"/>
          </p:cNvPicPr>
          <p:nvPr/>
        </p:nvPicPr>
        <p:blipFill>
          <a:blip r:embed="rId2"/>
          <a:stretch>
            <a:fillRect/>
          </a:stretch>
        </p:blipFill>
        <p:spPr>
          <a:xfrm>
            <a:off x="7815264" y="863444"/>
            <a:ext cx="4245556" cy="5590564"/>
          </a:xfrm>
          <a:prstGeom prst="rect">
            <a:avLst/>
          </a:prstGeom>
        </p:spPr>
      </p:pic>
    </p:spTree>
    <p:extLst>
      <p:ext uri="{BB962C8B-B14F-4D97-AF65-F5344CB8AC3E}">
        <p14:creationId xmlns:p14="http://schemas.microsoft.com/office/powerpoint/2010/main" val="296948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5BB998D-ED44-1998-60C3-8E5252AEE8FC}"/>
              </a:ext>
            </a:extLst>
          </p:cNvPr>
          <p:cNvSpPr>
            <a:spLocks noGrp="1"/>
          </p:cNvSpPr>
          <p:nvPr>
            <p:ph idx="1"/>
          </p:nvPr>
        </p:nvSpPr>
        <p:spPr/>
        <p:txBody>
          <a:bodyPr/>
          <a:lstStyle/>
          <a:p>
            <a:r>
              <a:rPr lang="en-US" dirty="0"/>
              <a:t>The Vedic repository is preserved and transmitted through </a:t>
            </a:r>
            <a:r>
              <a:rPr lang="en-US" b="1" dirty="0">
                <a:solidFill>
                  <a:srgbClr val="C00000"/>
                </a:solidFill>
              </a:rPr>
              <a:t>an oral tradition</a:t>
            </a:r>
            <a:r>
              <a:rPr lang="en-US" dirty="0"/>
              <a:t>.</a:t>
            </a:r>
          </a:p>
          <a:p>
            <a:r>
              <a:rPr lang="en-US" dirty="0"/>
              <a:t>Hence, the Vedas are referred to as </a:t>
            </a:r>
            <a:r>
              <a:rPr lang="en-US" b="1" dirty="0" err="1">
                <a:solidFill>
                  <a:srgbClr val="C00000"/>
                </a:solidFill>
              </a:rPr>
              <a:t>śruti</a:t>
            </a:r>
            <a:r>
              <a:rPr lang="en-US" b="1" dirty="0">
                <a:solidFill>
                  <a:srgbClr val="C00000"/>
                </a:solidFill>
              </a:rPr>
              <a:t>, 'what is heard'. </a:t>
            </a:r>
            <a:r>
              <a:rPr lang="en-US" dirty="0"/>
              <a:t>From an operational perspective, the Vedic knowledge was transmitted in an unbroken line of transmission from teacher to student that was formalized early on. </a:t>
            </a:r>
          </a:p>
          <a:p>
            <a:r>
              <a:rPr lang="en-US" dirty="0"/>
              <a:t>It has survived several thousand years on account of scientific methods of oral rendering. </a:t>
            </a:r>
          </a:p>
          <a:p>
            <a:r>
              <a:rPr lang="en-US" dirty="0"/>
              <a:t>This has been possible on account of a well-developed system </a:t>
            </a:r>
            <a:r>
              <a:rPr lang="en-US" b="1" dirty="0">
                <a:solidFill>
                  <a:srgbClr val="C00000"/>
                </a:solidFill>
              </a:rPr>
              <a:t>of phonetics, known as </a:t>
            </a:r>
            <a:r>
              <a:rPr lang="en-US" b="1" dirty="0" err="1" smtClean="0">
                <a:solidFill>
                  <a:srgbClr val="C00000"/>
                </a:solidFill>
              </a:rPr>
              <a:t>Šikșă</a:t>
            </a:r>
            <a:r>
              <a:rPr lang="en-US" b="1" dirty="0" smtClean="0">
                <a:solidFill>
                  <a:srgbClr val="C00000"/>
                </a:solidFill>
              </a:rPr>
              <a:t> (</a:t>
            </a:r>
            <a:r>
              <a:rPr lang="gu-IN" b="1" dirty="0" smtClean="0">
                <a:solidFill>
                  <a:srgbClr val="C00000"/>
                </a:solidFill>
              </a:rPr>
              <a:t>શિક્ષા</a:t>
            </a:r>
            <a:r>
              <a:rPr lang="en-US" b="1" dirty="0" smtClean="0">
                <a:solidFill>
                  <a:srgbClr val="C00000"/>
                </a:solidFill>
              </a:rPr>
              <a:t>)</a:t>
            </a:r>
            <a:r>
              <a:rPr lang="en-US" dirty="0" smtClean="0"/>
              <a:t>, </a:t>
            </a:r>
            <a:r>
              <a:rPr lang="en-US" dirty="0"/>
              <a:t>one of the </a:t>
            </a:r>
            <a:r>
              <a:rPr lang="en-US" dirty="0" err="1"/>
              <a:t>vedängas</a:t>
            </a:r>
            <a:r>
              <a:rPr lang="en-US" dirty="0"/>
              <a:t>. </a:t>
            </a:r>
          </a:p>
          <a:p>
            <a:r>
              <a:rPr lang="en-US" dirty="0"/>
              <a:t>This ensured an </a:t>
            </a:r>
            <a:r>
              <a:rPr lang="en-US" b="1" dirty="0" smtClean="0">
                <a:solidFill>
                  <a:srgbClr val="C00000"/>
                </a:solidFill>
              </a:rPr>
              <a:t>impeccable (</a:t>
            </a:r>
            <a:r>
              <a:rPr lang="gu-IN" b="1" dirty="0" smtClean="0">
                <a:solidFill>
                  <a:srgbClr val="C00000"/>
                </a:solidFill>
              </a:rPr>
              <a:t>દોષરહિત</a:t>
            </a:r>
            <a:r>
              <a:rPr lang="en-US" b="1" dirty="0" smtClean="0">
                <a:solidFill>
                  <a:srgbClr val="C00000"/>
                </a:solidFill>
              </a:rPr>
              <a:t>) </a:t>
            </a:r>
            <a:r>
              <a:rPr lang="en-US" b="1" dirty="0">
                <a:solidFill>
                  <a:srgbClr val="C00000"/>
                </a:solidFill>
              </a:rPr>
              <a:t>textual transmission</a:t>
            </a:r>
            <a:r>
              <a:rPr lang="en-US" dirty="0"/>
              <a:t> superior to the classical texts of such antiquity. </a:t>
            </a:r>
          </a:p>
          <a:p>
            <a:r>
              <a:rPr lang="en-US" dirty="0"/>
              <a:t>This is perhaps the reason for the </a:t>
            </a:r>
            <a:r>
              <a:rPr lang="en-US" b="1" dirty="0">
                <a:solidFill>
                  <a:srgbClr val="C00000"/>
                </a:solidFill>
              </a:rPr>
              <a:t>UNESCO</a:t>
            </a:r>
            <a:r>
              <a:rPr lang="en-US" dirty="0"/>
              <a:t> recognizing the Vedas as a </a:t>
            </a:r>
            <a:r>
              <a:rPr lang="en-US" b="1" dirty="0">
                <a:solidFill>
                  <a:srgbClr val="C00000"/>
                </a:solidFill>
              </a:rPr>
              <a:t>heritage for preservation.</a:t>
            </a:r>
            <a:endParaRPr lang="en-IN" b="1" dirty="0">
              <a:solidFill>
                <a:srgbClr val="C00000"/>
              </a:solidFill>
            </a:endParaRPr>
          </a:p>
        </p:txBody>
      </p:sp>
      <p:sp>
        <p:nvSpPr>
          <p:cNvPr id="3" name="Title 2">
            <a:extLst>
              <a:ext uri="{FF2B5EF4-FFF2-40B4-BE49-F238E27FC236}">
                <a16:creationId xmlns="" xmlns:a16="http://schemas.microsoft.com/office/drawing/2014/main" id="{6589A742-223E-C58A-9084-960F840A31C3}"/>
              </a:ext>
            </a:extLst>
          </p:cNvPr>
          <p:cNvSpPr>
            <a:spLocks noGrp="1"/>
          </p:cNvSpPr>
          <p:nvPr>
            <p:ph type="title"/>
          </p:nvPr>
        </p:nvSpPr>
        <p:spPr/>
        <p:txBody>
          <a:bodyPr>
            <a:normAutofit/>
          </a:bodyPr>
          <a:lstStyle/>
          <a:p>
            <a:r>
              <a:rPr lang="en-US" dirty="0"/>
              <a:t>History of Vedas</a:t>
            </a:r>
            <a:endParaRPr lang="en-IN" dirty="0"/>
          </a:p>
        </p:txBody>
      </p:sp>
    </p:spTree>
    <p:extLst>
      <p:ext uri="{BB962C8B-B14F-4D97-AF65-F5344CB8AC3E}">
        <p14:creationId xmlns:p14="http://schemas.microsoft.com/office/powerpoint/2010/main" val="60566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4DA7095-1941-3131-CA73-E73D1815F8F0}"/>
              </a:ext>
            </a:extLst>
          </p:cNvPr>
          <p:cNvSpPr>
            <a:spLocks noGrp="1"/>
          </p:cNvSpPr>
          <p:nvPr>
            <p:ph idx="1"/>
          </p:nvPr>
        </p:nvSpPr>
        <p:spPr>
          <a:xfrm>
            <a:off x="131180" y="863444"/>
            <a:ext cx="6598233" cy="5590565"/>
          </a:xfrm>
        </p:spPr>
        <p:txBody>
          <a:bodyPr/>
          <a:lstStyle/>
          <a:p>
            <a:r>
              <a:rPr lang="en-US" dirty="0"/>
              <a:t>The practice of </a:t>
            </a:r>
            <a:r>
              <a:rPr lang="en-US" b="1" dirty="0">
                <a:solidFill>
                  <a:srgbClr val="C00000"/>
                </a:solidFill>
              </a:rPr>
              <a:t>breath control </a:t>
            </a:r>
            <a:r>
              <a:rPr lang="en-US" dirty="0"/>
              <a:t>in yoga. </a:t>
            </a:r>
          </a:p>
          <a:p>
            <a:r>
              <a:rPr lang="en-US" dirty="0"/>
              <a:t>"</a:t>
            </a:r>
            <a:r>
              <a:rPr lang="en-US" b="1" dirty="0">
                <a:solidFill>
                  <a:srgbClr val="C00000"/>
                </a:solidFill>
              </a:rPr>
              <a:t>Prana</a:t>
            </a:r>
            <a:r>
              <a:rPr lang="en-US" dirty="0"/>
              <a:t>" means life force or breath sustaining the body; "</a:t>
            </a:r>
            <a:r>
              <a:rPr lang="en-US" b="1" dirty="0" err="1">
                <a:solidFill>
                  <a:srgbClr val="C00000"/>
                </a:solidFill>
              </a:rPr>
              <a:t>ayama</a:t>
            </a:r>
            <a:r>
              <a:rPr lang="en-US" dirty="0"/>
              <a:t>" means to extend or draw out.</a:t>
            </a:r>
          </a:p>
          <a:p>
            <a:r>
              <a:rPr lang="en-US" dirty="0"/>
              <a:t>Improves respiratory function, reduces stress, balances energy levels, and enhances mental clarity.</a:t>
            </a:r>
          </a:p>
          <a:p>
            <a:r>
              <a:rPr lang="en-IN" b="1" dirty="0">
                <a:solidFill>
                  <a:srgbClr val="C00000"/>
                </a:solidFill>
              </a:rPr>
              <a:t>Basic Pranayama Techniques</a:t>
            </a:r>
          </a:p>
          <a:p>
            <a:pPr lvl="1"/>
            <a:r>
              <a:rPr lang="en-IN" dirty="0" err="1"/>
              <a:t>Anulom</a:t>
            </a:r>
            <a:r>
              <a:rPr lang="en-IN" dirty="0"/>
              <a:t> </a:t>
            </a:r>
            <a:r>
              <a:rPr lang="en-IN" dirty="0" err="1"/>
              <a:t>Vilom</a:t>
            </a:r>
            <a:r>
              <a:rPr lang="en-IN" dirty="0"/>
              <a:t> (Alternate Nostril Breathing)</a:t>
            </a:r>
          </a:p>
          <a:p>
            <a:pPr lvl="1"/>
            <a:r>
              <a:rPr lang="en-IN" dirty="0" err="1"/>
              <a:t>Kapalabhati</a:t>
            </a:r>
            <a:r>
              <a:rPr lang="en-IN" dirty="0"/>
              <a:t> (Skull Shining Breath)</a:t>
            </a:r>
          </a:p>
          <a:p>
            <a:pPr lvl="1"/>
            <a:r>
              <a:rPr lang="en-IN" dirty="0" err="1"/>
              <a:t>Bhramari</a:t>
            </a:r>
            <a:r>
              <a:rPr lang="en-IN" dirty="0"/>
              <a:t> (Bee Breath)</a:t>
            </a:r>
          </a:p>
          <a:p>
            <a:pPr lvl="1"/>
            <a:r>
              <a:rPr lang="en-IN" dirty="0"/>
              <a:t>Ujjayi (Ocean Breath)</a:t>
            </a:r>
          </a:p>
        </p:txBody>
      </p:sp>
      <p:sp>
        <p:nvSpPr>
          <p:cNvPr id="3" name="Title 2">
            <a:extLst>
              <a:ext uri="{FF2B5EF4-FFF2-40B4-BE49-F238E27FC236}">
                <a16:creationId xmlns="" xmlns:a16="http://schemas.microsoft.com/office/drawing/2014/main" id="{641A3CAB-8F04-5021-A9F5-E9F593F0D47B}"/>
              </a:ext>
            </a:extLst>
          </p:cNvPr>
          <p:cNvSpPr>
            <a:spLocks noGrp="1"/>
          </p:cNvSpPr>
          <p:nvPr>
            <p:ph type="title"/>
          </p:nvPr>
        </p:nvSpPr>
        <p:spPr/>
        <p:txBody>
          <a:bodyPr/>
          <a:lstStyle/>
          <a:p>
            <a:r>
              <a:rPr lang="en-IN" dirty="0"/>
              <a:t>Yoga: Pranayama</a:t>
            </a:r>
          </a:p>
        </p:txBody>
      </p:sp>
      <p:pic>
        <p:nvPicPr>
          <p:cNvPr id="4" name="Picture 3">
            <a:extLst>
              <a:ext uri="{FF2B5EF4-FFF2-40B4-BE49-F238E27FC236}">
                <a16:creationId xmlns="" xmlns:a16="http://schemas.microsoft.com/office/drawing/2014/main" id="{192AB49C-7946-8A2A-9AF1-00701D0C8543}"/>
              </a:ext>
            </a:extLst>
          </p:cNvPr>
          <p:cNvPicPr>
            <a:picLocks noChangeAspect="1"/>
          </p:cNvPicPr>
          <p:nvPr/>
        </p:nvPicPr>
        <p:blipFill>
          <a:blip r:embed="rId2"/>
          <a:stretch>
            <a:fillRect/>
          </a:stretch>
        </p:blipFill>
        <p:spPr>
          <a:xfrm>
            <a:off x="7064957" y="863444"/>
            <a:ext cx="4995863" cy="5008719"/>
          </a:xfrm>
          <a:prstGeom prst="rect">
            <a:avLst/>
          </a:prstGeom>
        </p:spPr>
      </p:pic>
    </p:spTree>
    <p:extLst>
      <p:ext uri="{BB962C8B-B14F-4D97-AF65-F5344CB8AC3E}">
        <p14:creationId xmlns:p14="http://schemas.microsoft.com/office/powerpoint/2010/main" val="166768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937C79B9-5934-7C70-550A-B8F50AE30FA1}"/>
              </a:ext>
            </a:extLst>
          </p:cNvPr>
          <p:cNvPicPr>
            <a:picLocks noChangeAspect="1"/>
          </p:cNvPicPr>
          <p:nvPr/>
        </p:nvPicPr>
        <p:blipFill rotWithShape="1">
          <a:blip r:embed="rId2"/>
          <a:srcRect l="12152" r="13119"/>
          <a:stretch/>
        </p:blipFill>
        <p:spPr>
          <a:xfrm>
            <a:off x="7390211" y="1659529"/>
            <a:ext cx="2816807" cy="2795283"/>
          </a:xfrm>
          <a:prstGeom prst="ellipse">
            <a:avLst/>
          </a:prstGeom>
        </p:spPr>
      </p:pic>
      <p:pic>
        <p:nvPicPr>
          <p:cNvPr id="6" name="Picture 5">
            <a:extLst>
              <a:ext uri="{FF2B5EF4-FFF2-40B4-BE49-F238E27FC236}">
                <a16:creationId xmlns="" xmlns:a16="http://schemas.microsoft.com/office/drawing/2014/main" id="{31856E7F-43B3-DBEE-E193-18B0FFFEEE95}"/>
              </a:ext>
            </a:extLst>
          </p:cNvPr>
          <p:cNvPicPr>
            <a:picLocks noChangeAspect="1"/>
          </p:cNvPicPr>
          <p:nvPr/>
        </p:nvPicPr>
        <p:blipFill rotWithShape="1">
          <a:blip r:embed="rId3"/>
          <a:srcRect l="12168" t="3542" r="17321" b="1667"/>
          <a:stretch/>
        </p:blipFill>
        <p:spPr>
          <a:xfrm>
            <a:off x="7390211" y="4372872"/>
            <a:ext cx="2218654" cy="2233380"/>
          </a:xfrm>
          <a:prstGeom prst="ellipse">
            <a:avLst/>
          </a:prstGeom>
        </p:spPr>
      </p:pic>
      <p:sp>
        <p:nvSpPr>
          <p:cNvPr id="3" name="Title 2">
            <a:extLst>
              <a:ext uri="{FF2B5EF4-FFF2-40B4-BE49-F238E27FC236}">
                <a16:creationId xmlns="" xmlns:a16="http://schemas.microsoft.com/office/drawing/2014/main" id="{641A3CAB-8F04-5021-A9F5-E9F593F0D47B}"/>
              </a:ext>
            </a:extLst>
          </p:cNvPr>
          <p:cNvSpPr>
            <a:spLocks noGrp="1"/>
          </p:cNvSpPr>
          <p:nvPr>
            <p:ph type="title"/>
          </p:nvPr>
        </p:nvSpPr>
        <p:spPr/>
        <p:txBody>
          <a:bodyPr/>
          <a:lstStyle/>
          <a:p>
            <a:r>
              <a:rPr lang="en-IN" dirty="0"/>
              <a:t>Yoga: Sukshma Kriyas</a:t>
            </a:r>
          </a:p>
        </p:txBody>
      </p:sp>
      <p:sp>
        <p:nvSpPr>
          <p:cNvPr id="2" name="Content Placeholder 1">
            <a:extLst>
              <a:ext uri="{FF2B5EF4-FFF2-40B4-BE49-F238E27FC236}">
                <a16:creationId xmlns="" xmlns:a16="http://schemas.microsoft.com/office/drawing/2014/main" id="{C4DA7095-1941-3131-CA73-E73D1815F8F0}"/>
              </a:ext>
            </a:extLst>
          </p:cNvPr>
          <p:cNvSpPr>
            <a:spLocks noGrp="1"/>
          </p:cNvSpPr>
          <p:nvPr>
            <p:ph idx="1"/>
          </p:nvPr>
        </p:nvSpPr>
        <p:spPr>
          <a:xfrm>
            <a:off x="131181" y="863444"/>
            <a:ext cx="11913182" cy="5590565"/>
          </a:xfrm>
        </p:spPr>
        <p:txBody>
          <a:bodyPr/>
          <a:lstStyle/>
          <a:p>
            <a:r>
              <a:rPr lang="en-US" dirty="0"/>
              <a:t>Subtle exercises or micro-movements that promote relaxation and enhance the flow of energy within the body. </a:t>
            </a:r>
          </a:p>
          <a:p>
            <a:r>
              <a:rPr lang="en-US" dirty="0"/>
              <a:t>Improve circulation, reduce tension, enhance flexibility, and prepare the body for meditation and deeper yoga practices.</a:t>
            </a:r>
          </a:p>
          <a:p>
            <a:pPr marL="0" indent="0">
              <a:buNone/>
            </a:pPr>
            <a:r>
              <a:rPr lang="en-US" b="1" dirty="0">
                <a:solidFill>
                  <a:srgbClr val="C00000"/>
                </a:solidFill>
              </a:rPr>
              <a:t>Basic Sukshma Kriyas Techniques</a:t>
            </a:r>
          </a:p>
          <a:p>
            <a:pPr marL="514350" indent="-514350">
              <a:buFont typeface="+mj-lt"/>
              <a:buAutoNum type="arabicPeriod"/>
            </a:pPr>
            <a:r>
              <a:rPr lang="en-US" b="1" dirty="0"/>
              <a:t>Neck Exercises</a:t>
            </a:r>
            <a:endParaRPr lang="en-US" dirty="0"/>
          </a:p>
          <a:p>
            <a:pPr lvl="1"/>
            <a:r>
              <a:rPr lang="en-US" dirty="0"/>
              <a:t>Gentle neck rotations to relieve tension</a:t>
            </a:r>
          </a:p>
          <a:p>
            <a:pPr lvl="1"/>
            <a:r>
              <a:rPr lang="en-US" dirty="0"/>
              <a:t>Move the head up and down, left and right</a:t>
            </a:r>
          </a:p>
          <a:p>
            <a:pPr marL="514350" indent="-514350">
              <a:buFont typeface="+mj-lt"/>
              <a:buAutoNum type="arabicPeriod"/>
            </a:pPr>
            <a:r>
              <a:rPr lang="en-US" b="1" dirty="0"/>
              <a:t>Shoulder Exercises</a:t>
            </a:r>
            <a:endParaRPr lang="en-US" dirty="0"/>
          </a:p>
          <a:p>
            <a:pPr lvl="1"/>
            <a:r>
              <a:rPr lang="en-US" dirty="0"/>
              <a:t>Shoulder shrugs and rotations to release stress</a:t>
            </a:r>
          </a:p>
          <a:p>
            <a:pPr lvl="1"/>
            <a:r>
              <a:rPr lang="en-US" dirty="0"/>
              <a:t>Raise and lower shoulders in a rhythmic motion</a:t>
            </a:r>
          </a:p>
          <a:p>
            <a:endParaRPr lang="en-IN" dirty="0"/>
          </a:p>
        </p:txBody>
      </p:sp>
      <p:pic>
        <p:nvPicPr>
          <p:cNvPr id="5" name="Picture 4">
            <a:extLst>
              <a:ext uri="{FF2B5EF4-FFF2-40B4-BE49-F238E27FC236}">
                <a16:creationId xmlns="" xmlns:a16="http://schemas.microsoft.com/office/drawing/2014/main" id="{F88FB668-2B8F-CB32-066C-574BA1432A7E}"/>
              </a:ext>
            </a:extLst>
          </p:cNvPr>
          <p:cNvPicPr>
            <a:picLocks noChangeAspect="1"/>
          </p:cNvPicPr>
          <p:nvPr/>
        </p:nvPicPr>
        <p:blipFill rotWithShape="1">
          <a:blip r:embed="rId4"/>
          <a:srcRect l="15093" r="10011"/>
          <a:stretch/>
        </p:blipFill>
        <p:spPr>
          <a:xfrm>
            <a:off x="9608865" y="4019815"/>
            <a:ext cx="2583135" cy="2462163"/>
          </a:xfrm>
          <a:prstGeom prst="ellipse">
            <a:avLst/>
          </a:prstGeom>
        </p:spPr>
      </p:pic>
      <p:pic>
        <p:nvPicPr>
          <p:cNvPr id="8" name="Picture 7">
            <a:extLst>
              <a:ext uri="{FF2B5EF4-FFF2-40B4-BE49-F238E27FC236}">
                <a16:creationId xmlns="" xmlns:a16="http://schemas.microsoft.com/office/drawing/2014/main" id="{FC1DA105-4915-26C0-EFBF-938DC872B33F}"/>
              </a:ext>
            </a:extLst>
          </p:cNvPr>
          <p:cNvPicPr>
            <a:picLocks noChangeAspect="1"/>
          </p:cNvPicPr>
          <p:nvPr/>
        </p:nvPicPr>
        <p:blipFill rotWithShape="1">
          <a:blip r:embed="rId5"/>
          <a:srcRect l="12670" t="3671" r="15785"/>
          <a:stretch/>
        </p:blipFill>
        <p:spPr>
          <a:xfrm>
            <a:off x="10207018" y="2327914"/>
            <a:ext cx="1728787" cy="1711684"/>
          </a:xfrm>
          <a:prstGeom prst="ellipse">
            <a:avLst/>
          </a:prstGeom>
        </p:spPr>
      </p:pic>
    </p:spTree>
    <p:extLst>
      <p:ext uri="{BB962C8B-B14F-4D97-AF65-F5344CB8AC3E}">
        <p14:creationId xmlns:p14="http://schemas.microsoft.com/office/powerpoint/2010/main" val="28948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41A3CAB-8F04-5021-A9F5-E9F593F0D47B}"/>
              </a:ext>
            </a:extLst>
          </p:cNvPr>
          <p:cNvSpPr>
            <a:spLocks noGrp="1"/>
          </p:cNvSpPr>
          <p:nvPr>
            <p:ph type="title"/>
          </p:nvPr>
        </p:nvSpPr>
        <p:spPr/>
        <p:txBody>
          <a:bodyPr/>
          <a:lstStyle/>
          <a:p>
            <a:r>
              <a:rPr lang="en-IN" dirty="0"/>
              <a:t>Yoga: Sukshma Kriyas</a:t>
            </a:r>
          </a:p>
        </p:txBody>
      </p:sp>
      <p:sp>
        <p:nvSpPr>
          <p:cNvPr id="2" name="Content Placeholder 1">
            <a:extLst>
              <a:ext uri="{FF2B5EF4-FFF2-40B4-BE49-F238E27FC236}">
                <a16:creationId xmlns="" xmlns:a16="http://schemas.microsoft.com/office/drawing/2014/main" id="{C4DA7095-1941-3131-CA73-E73D1815F8F0}"/>
              </a:ext>
            </a:extLst>
          </p:cNvPr>
          <p:cNvSpPr>
            <a:spLocks noGrp="1"/>
          </p:cNvSpPr>
          <p:nvPr>
            <p:ph idx="1"/>
          </p:nvPr>
        </p:nvSpPr>
        <p:spPr>
          <a:xfrm>
            <a:off x="131180" y="863444"/>
            <a:ext cx="8012695" cy="5590565"/>
          </a:xfrm>
        </p:spPr>
        <p:txBody>
          <a:bodyPr/>
          <a:lstStyle/>
          <a:p>
            <a:pPr marL="0" indent="0">
              <a:buNone/>
            </a:pPr>
            <a:r>
              <a:rPr lang="en-US" b="1" dirty="0">
                <a:solidFill>
                  <a:srgbClr val="C00000"/>
                </a:solidFill>
              </a:rPr>
              <a:t>Basic Sukshma Kriyas Techniques</a:t>
            </a:r>
          </a:p>
          <a:p>
            <a:pPr marL="514350" indent="-514350">
              <a:buFont typeface="+mj-lt"/>
              <a:buAutoNum type="arabicPeriod" startAt="3"/>
            </a:pPr>
            <a:r>
              <a:rPr lang="en-US" b="1" dirty="0"/>
              <a:t>Hand and Wrist Exercises</a:t>
            </a:r>
            <a:endParaRPr lang="en-US" dirty="0"/>
          </a:p>
          <a:p>
            <a:pPr lvl="1"/>
            <a:r>
              <a:rPr lang="en-US" dirty="0"/>
              <a:t>Clench fists and release to improve blood flow</a:t>
            </a:r>
          </a:p>
          <a:p>
            <a:pPr lvl="1"/>
            <a:r>
              <a:rPr lang="en-US" dirty="0"/>
              <a:t>Rotate wrists in both directions</a:t>
            </a:r>
          </a:p>
          <a:p>
            <a:pPr marL="514350" indent="-514350">
              <a:buFont typeface="+mj-lt"/>
              <a:buAutoNum type="arabicPeriod" startAt="3"/>
            </a:pPr>
            <a:r>
              <a:rPr lang="en-US" b="1" dirty="0"/>
              <a:t>Eye Exercises</a:t>
            </a:r>
            <a:endParaRPr lang="en-US" dirty="0"/>
          </a:p>
          <a:p>
            <a:pPr lvl="1"/>
            <a:r>
              <a:rPr lang="en-US" dirty="0"/>
              <a:t>Blink rapidly to moisten the eyes</a:t>
            </a:r>
          </a:p>
          <a:p>
            <a:pPr lvl="1"/>
            <a:r>
              <a:rPr lang="en-US" dirty="0"/>
              <a:t>Focus on a near object and then a far object to strengthen eye muscles</a:t>
            </a:r>
          </a:p>
          <a:p>
            <a:pPr marL="514350" indent="-514350">
              <a:buFont typeface="+mj-lt"/>
              <a:buAutoNum type="arabicPeriod" startAt="3"/>
            </a:pPr>
            <a:r>
              <a:rPr lang="en-US" b="1" dirty="0"/>
              <a:t>Ankle and Foot Exercises</a:t>
            </a:r>
            <a:endParaRPr lang="en-US" dirty="0"/>
          </a:p>
          <a:p>
            <a:pPr lvl="1"/>
            <a:r>
              <a:rPr lang="en-US" dirty="0"/>
              <a:t>Rotate ankles and flex the feet to enhance circulation</a:t>
            </a:r>
          </a:p>
          <a:p>
            <a:pPr lvl="1"/>
            <a:r>
              <a:rPr lang="en-US" dirty="0"/>
              <a:t>Point and flex toes repeatedly</a:t>
            </a:r>
          </a:p>
          <a:p>
            <a:endParaRPr lang="en-IN" dirty="0"/>
          </a:p>
        </p:txBody>
      </p:sp>
      <p:pic>
        <p:nvPicPr>
          <p:cNvPr id="4" name="Picture 3">
            <a:extLst>
              <a:ext uri="{FF2B5EF4-FFF2-40B4-BE49-F238E27FC236}">
                <a16:creationId xmlns="" xmlns:a16="http://schemas.microsoft.com/office/drawing/2014/main" id="{EBF562FD-E181-9113-E263-91A2D38F6123}"/>
              </a:ext>
            </a:extLst>
          </p:cNvPr>
          <p:cNvPicPr>
            <a:picLocks noChangeAspect="1"/>
          </p:cNvPicPr>
          <p:nvPr/>
        </p:nvPicPr>
        <p:blipFill rotWithShape="1">
          <a:blip r:embed="rId2"/>
          <a:srcRect b="2716"/>
          <a:stretch/>
        </p:blipFill>
        <p:spPr>
          <a:xfrm>
            <a:off x="7899842" y="711201"/>
            <a:ext cx="4160978" cy="5861049"/>
          </a:xfrm>
          <a:prstGeom prst="rect">
            <a:avLst/>
          </a:prstGeom>
        </p:spPr>
      </p:pic>
    </p:spTree>
    <p:extLst>
      <p:ext uri="{BB962C8B-B14F-4D97-AF65-F5344CB8AC3E}">
        <p14:creationId xmlns:p14="http://schemas.microsoft.com/office/powerpoint/2010/main" val="251509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D792E8-8838-4744-A7DD-92B0ED18307B}"/>
              </a:ext>
            </a:extLst>
          </p:cNvPr>
          <p:cNvSpPr>
            <a:spLocks noGrp="1"/>
          </p:cNvSpPr>
          <p:nvPr>
            <p:ph type="title"/>
          </p:nvPr>
        </p:nvSpPr>
        <p:spPr>
          <a:xfrm>
            <a:off x="402359" y="2333193"/>
            <a:ext cx="10515600" cy="2852737"/>
          </a:xfrm>
        </p:spPr>
        <p:txBody>
          <a:bodyPr/>
          <a:lstStyle/>
          <a:p>
            <a:r>
              <a:rPr lang="en-IN" dirty="0"/>
              <a:t>Importance of Balanced Life</a:t>
            </a:r>
            <a:endParaRPr lang="en-US" sz="4400" dirty="0"/>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567253" y="6152950"/>
            <a:ext cx="1560394" cy="705050"/>
          </a:xfrm>
          <a:prstGeom prst="rect">
            <a:avLst/>
          </a:prstGeom>
        </p:spPr>
      </p:pic>
    </p:spTree>
    <p:extLst>
      <p:ext uri="{BB962C8B-B14F-4D97-AF65-F5344CB8AC3E}">
        <p14:creationId xmlns:p14="http://schemas.microsoft.com/office/powerpoint/2010/main" val="4559195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9D2932F-2FAD-9BEE-5FD6-5506782BEA4F}"/>
              </a:ext>
            </a:extLst>
          </p:cNvPr>
          <p:cNvSpPr>
            <a:spLocks noGrp="1"/>
          </p:cNvSpPr>
          <p:nvPr>
            <p:ph idx="1"/>
          </p:nvPr>
        </p:nvSpPr>
        <p:spPr/>
        <p:txBody>
          <a:bodyPr/>
          <a:lstStyle/>
          <a:p>
            <a:r>
              <a:rPr lang="en-IN" b="1" dirty="0">
                <a:solidFill>
                  <a:srgbClr val="C00000"/>
                </a:solidFill>
              </a:rPr>
              <a:t>Reduces Negative Emotions: </a:t>
            </a:r>
            <a:r>
              <a:rPr lang="en-IN" dirty="0"/>
              <a:t>Yama and Niyama help eliminate negativity like anger, jealousy, and greed, promoting emotional well-being.</a:t>
            </a:r>
          </a:p>
          <a:p>
            <a:r>
              <a:rPr lang="en-IN" b="1" dirty="0">
                <a:solidFill>
                  <a:srgbClr val="C00000"/>
                </a:solidFill>
              </a:rPr>
              <a:t>Enhances Self-Awareness: </a:t>
            </a:r>
            <a:r>
              <a:rPr lang="en-IN" dirty="0"/>
              <a:t>Pranayama and Pratyahara practices increase self-awareness by quieting the mind and regulating sensory inputs.</a:t>
            </a:r>
          </a:p>
          <a:p>
            <a:r>
              <a:rPr lang="en-IN" b="1" dirty="0">
                <a:solidFill>
                  <a:srgbClr val="C00000"/>
                </a:solidFill>
              </a:rPr>
              <a:t>Improves Mental Clarity</a:t>
            </a:r>
            <a:r>
              <a:rPr lang="en-IN" dirty="0"/>
              <a:t>: Asana, Pranayama, and meditation practices promote mental focus and clarity.</a:t>
            </a:r>
          </a:p>
          <a:p>
            <a:r>
              <a:rPr lang="en-IN" b="1" dirty="0">
                <a:solidFill>
                  <a:srgbClr val="C00000"/>
                </a:solidFill>
              </a:rPr>
              <a:t>Reduces Stress and Anxiety: </a:t>
            </a:r>
            <a:r>
              <a:rPr lang="en-IN" dirty="0"/>
              <a:t>Techniques like meditation and Pranayama help regulate the nervous system, reducing stress and anxiety.</a:t>
            </a:r>
          </a:p>
          <a:p>
            <a:r>
              <a:rPr lang="en-IN" b="1" dirty="0">
                <a:solidFill>
                  <a:srgbClr val="C00000"/>
                </a:solidFill>
              </a:rPr>
              <a:t>Supports Physical Health: </a:t>
            </a:r>
            <a:r>
              <a:rPr lang="en-IN" dirty="0"/>
              <a:t>Asana practices improve flexibility, strength, and bodily functions.</a:t>
            </a:r>
          </a:p>
        </p:txBody>
      </p:sp>
      <p:sp>
        <p:nvSpPr>
          <p:cNvPr id="3" name="Title 2">
            <a:extLst>
              <a:ext uri="{FF2B5EF4-FFF2-40B4-BE49-F238E27FC236}">
                <a16:creationId xmlns="" xmlns:a16="http://schemas.microsoft.com/office/drawing/2014/main" id="{BC086399-06DF-6D13-FD3B-3E8B0A66B255}"/>
              </a:ext>
            </a:extLst>
          </p:cNvPr>
          <p:cNvSpPr>
            <a:spLocks noGrp="1"/>
          </p:cNvSpPr>
          <p:nvPr>
            <p:ph type="title"/>
          </p:nvPr>
        </p:nvSpPr>
        <p:spPr/>
        <p:txBody>
          <a:bodyPr/>
          <a:lstStyle/>
          <a:p>
            <a:r>
              <a:rPr lang="en-IN" dirty="0"/>
              <a:t>Importance of Balanced Life</a:t>
            </a:r>
          </a:p>
        </p:txBody>
      </p:sp>
    </p:spTree>
    <p:extLst>
      <p:ext uri="{BB962C8B-B14F-4D97-AF65-F5344CB8AC3E}">
        <p14:creationId xmlns:p14="http://schemas.microsoft.com/office/powerpoint/2010/main" val="308231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A05095D-FCEA-C67E-487B-EBA5ADDF8D87}"/>
              </a:ext>
            </a:extLst>
          </p:cNvPr>
          <p:cNvSpPr>
            <a:spLocks noGrp="1"/>
          </p:cNvSpPr>
          <p:nvPr>
            <p:ph idx="1"/>
          </p:nvPr>
        </p:nvSpPr>
        <p:spPr>
          <a:xfrm>
            <a:off x="131180" y="863444"/>
            <a:ext cx="5512383" cy="5590565"/>
          </a:xfrm>
        </p:spPr>
        <p:txBody>
          <a:bodyPr/>
          <a:lstStyle/>
          <a:p>
            <a:r>
              <a:rPr lang="en-US" dirty="0"/>
              <a:t>Studies support </a:t>
            </a:r>
            <a:r>
              <a:rPr lang="en-US" b="1" dirty="0">
                <a:solidFill>
                  <a:srgbClr val="C00000"/>
                </a:solidFill>
              </a:rPr>
              <a:t>the positive effects </a:t>
            </a:r>
            <a:r>
              <a:rPr lang="en-US" dirty="0"/>
              <a:t>of Yoga such as</a:t>
            </a:r>
          </a:p>
          <a:p>
            <a:pPr lvl="1"/>
            <a:r>
              <a:rPr lang="en-US" dirty="0"/>
              <a:t>Heart rate reduction</a:t>
            </a:r>
          </a:p>
          <a:p>
            <a:pPr lvl="1"/>
            <a:r>
              <a:rPr lang="en-US" dirty="0"/>
              <a:t>Management of stress and anxiety</a:t>
            </a:r>
          </a:p>
          <a:p>
            <a:pPr lvl="1"/>
            <a:r>
              <a:rPr lang="en-US" dirty="0"/>
              <a:t>Blood pressure regulation</a:t>
            </a:r>
          </a:p>
          <a:p>
            <a:pPr lvl="1"/>
            <a:r>
              <a:rPr lang="en-US" dirty="0"/>
              <a:t>Cholesterol reduction</a:t>
            </a:r>
          </a:p>
          <a:p>
            <a:r>
              <a:rPr lang="en-US" dirty="0"/>
              <a:t>Overall, Yoga is a well-structured approach to health and well-being, promoting a </a:t>
            </a:r>
            <a:r>
              <a:rPr lang="en-US" b="1" dirty="0">
                <a:solidFill>
                  <a:srgbClr val="C00000"/>
                </a:solidFill>
              </a:rPr>
              <a:t>balanced mind, body, and spirit</a:t>
            </a:r>
            <a:r>
              <a:rPr lang="en-US" dirty="0"/>
              <a:t>.</a:t>
            </a:r>
            <a:endParaRPr lang="en-IN" dirty="0"/>
          </a:p>
        </p:txBody>
      </p:sp>
      <p:sp>
        <p:nvSpPr>
          <p:cNvPr id="3" name="Title 2">
            <a:extLst>
              <a:ext uri="{FF2B5EF4-FFF2-40B4-BE49-F238E27FC236}">
                <a16:creationId xmlns="" xmlns:a16="http://schemas.microsoft.com/office/drawing/2014/main" id="{F1C714D5-5C77-C0FE-A4DB-15F3F97D1C0E}"/>
              </a:ext>
            </a:extLst>
          </p:cNvPr>
          <p:cNvSpPr>
            <a:spLocks noGrp="1"/>
          </p:cNvSpPr>
          <p:nvPr>
            <p:ph type="title"/>
          </p:nvPr>
        </p:nvSpPr>
        <p:spPr/>
        <p:txBody>
          <a:bodyPr>
            <a:normAutofit/>
          </a:bodyPr>
          <a:lstStyle/>
          <a:p>
            <a:r>
              <a:rPr lang="en-IN" dirty="0"/>
              <a:t>Importance of Balanced Life</a:t>
            </a:r>
          </a:p>
        </p:txBody>
      </p:sp>
      <p:pic>
        <p:nvPicPr>
          <p:cNvPr id="4" name="Picture 3">
            <a:extLst>
              <a:ext uri="{FF2B5EF4-FFF2-40B4-BE49-F238E27FC236}">
                <a16:creationId xmlns="" xmlns:a16="http://schemas.microsoft.com/office/drawing/2014/main" id="{46D96A07-D292-0573-17EF-7338400EB17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8240" r="7869"/>
          <a:stretch/>
        </p:blipFill>
        <p:spPr>
          <a:xfrm>
            <a:off x="5874332" y="894042"/>
            <a:ext cx="6186488" cy="5069916"/>
          </a:xfrm>
          <a:prstGeom prst="rect">
            <a:avLst/>
          </a:prstGeom>
        </p:spPr>
      </p:pic>
    </p:spTree>
    <p:extLst>
      <p:ext uri="{BB962C8B-B14F-4D97-AF65-F5344CB8AC3E}">
        <p14:creationId xmlns:p14="http://schemas.microsoft.com/office/powerpoint/2010/main" val="190791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 xmlns:a16="http://schemas.microsoft.com/office/drawing/2014/main" id="{007567E2-F479-F1B8-E106-535E4FDE9521}"/>
              </a:ext>
            </a:extLst>
          </p:cNvPr>
          <p:cNvSpPr/>
          <p:nvPr/>
        </p:nvSpPr>
        <p:spPr>
          <a:xfrm>
            <a:off x="2671747" y="785814"/>
            <a:ext cx="6781147" cy="484346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nvGrpSpPr>
          <p:cNvPr id="15" name="Group 14">
            <a:extLst>
              <a:ext uri="{FF2B5EF4-FFF2-40B4-BE49-F238E27FC236}">
                <a16:creationId xmlns="" xmlns:a16="http://schemas.microsoft.com/office/drawing/2014/main" id="{089D74D4-2C46-4927-6407-968CF8AB74E5}"/>
              </a:ext>
            </a:extLst>
          </p:cNvPr>
          <p:cNvGrpSpPr/>
          <p:nvPr/>
        </p:nvGrpSpPr>
        <p:grpSpPr>
          <a:xfrm>
            <a:off x="4132661" y="3874126"/>
            <a:ext cx="1657350" cy="1528763"/>
            <a:chOff x="8958263" y="728662"/>
            <a:chExt cx="1657350" cy="1528763"/>
          </a:xfrm>
          <a:solidFill>
            <a:schemeClr val="accent5">
              <a:lumMod val="20000"/>
              <a:lumOff val="80000"/>
            </a:schemeClr>
          </a:solidFill>
        </p:grpSpPr>
        <p:sp>
          <p:nvSpPr>
            <p:cNvPr id="7" name="Oval 6">
              <a:extLst>
                <a:ext uri="{FF2B5EF4-FFF2-40B4-BE49-F238E27FC236}">
                  <a16:creationId xmlns="" xmlns:a16="http://schemas.microsoft.com/office/drawing/2014/main" id="{DA861072-5689-B260-3A1A-D29D86C3CB21}"/>
                </a:ext>
              </a:extLst>
            </p:cNvPr>
            <p:cNvSpPr/>
            <p:nvPr/>
          </p:nvSpPr>
          <p:spPr>
            <a:xfrm>
              <a:off x="8958263" y="728662"/>
              <a:ext cx="1657350" cy="1528763"/>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marL="228600" algn="ctr">
                <a:lnSpc>
                  <a:spcPct val="107000"/>
                </a:lnSpc>
                <a:spcAft>
                  <a:spcPts val="800"/>
                </a:spcAft>
              </a:pPr>
              <a:endParaRPr lang="en-IN" sz="2400" b="1"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 xmlns:a16="http://schemas.microsoft.com/office/drawing/2014/main" id="{EB793B39-51BF-F77C-9C0C-A8C6B7FF9EEA}"/>
                </a:ext>
              </a:extLst>
            </p:cNvPr>
            <p:cNvSpPr txBox="1"/>
            <p:nvPr/>
          </p:nvSpPr>
          <p:spPr>
            <a:xfrm>
              <a:off x="9154159" y="1085671"/>
              <a:ext cx="1272147" cy="830997"/>
            </a:xfrm>
            <a:prstGeom prst="rect">
              <a:avLst/>
            </a:prstGeom>
            <a:grpFill/>
          </p:spPr>
          <p:txBody>
            <a:bodyPr wrap="square" rtlCol="0">
              <a:spAutoFit/>
            </a:bodyPr>
            <a:lstStyle/>
            <a:p>
              <a:pPr algn="ctr"/>
              <a:r>
                <a:rPr lang="en-IN" sz="2400" b="1" kern="0" dirty="0">
                  <a:solidFill>
                    <a:srgbClr val="252137"/>
                  </a:solidFill>
                  <a:effectLst/>
                  <a:latin typeface="Source Sans Pro" panose="020B0503030403020204" pitchFamily="34" charset="0"/>
                  <a:ea typeface="Times New Roman" panose="02020603050405020304" pitchFamily="18" charset="0"/>
                  <a:cs typeface="Times New Roman" panose="02020603050405020304" pitchFamily="18" charset="0"/>
                </a:rPr>
                <a:t>Atharva</a:t>
              </a:r>
            </a:p>
            <a:p>
              <a:pPr algn="ctr"/>
              <a:r>
                <a:rPr lang="en-IN" sz="2400" b="1" kern="0" dirty="0">
                  <a:solidFill>
                    <a:srgbClr val="252137"/>
                  </a:solidFill>
                  <a:effectLst/>
                  <a:latin typeface="Source Sans Pro" panose="020B0503030403020204" pitchFamily="34" charset="0"/>
                  <a:ea typeface="Times New Roman" panose="02020603050405020304" pitchFamily="18" charset="0"/>
                  <a:cs typeface="Times New Roman" panose="02020603050405020304" pitchFamily="18" charset="0"/>
                </a:rPr>
                <a:t>Veda</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4" name="Group 13">
            <a:extLst>
              <a:ext uri="{FF2B5EF4-FFF2-40B4-BE49-F238E27FC236}">
                <a16:creationId xmlns="" xmlns:a16="http://schemas.microsoft.com/office/drawing/2014/main" id="{EF2B0074-2D9E-D007-89D9-DCEBA3B95C6A}"/>
              </a:ext>
            </a:extLst>
          </p:cNvPr>
          <p:cNvGrpSpPr/>
          <p:nvPr/>
        </p:nvGrpSpPr>
        <p:grpSpPr>
          <a:xfrm>
            <a:off x="6572253" y="3874127"/>
            <a:ext cx="1657350" cy="1528763"/>
            <a:chOff x="6276976" y="728662"/>
            <a:chExt cx="1657350" cy="1528763"/>
          </a:xfrm>
          <a:solidFill>
            <a:schemeClr val="accent5">
              <a:lumMod val="20000"/>
              <a:lumOff val="80000"/>
            </a:schemeClr>
          </a:solidFill>
        </p:grpSpPr>
        <p:sp>
          <p:nvSpPr>
            <p:cNvPr id="6" name="Oval 5">
              <a:extLst>
                <a:ext uri="{FF2B5EF4-FFF2-40B4-BE49-F238E27FC236}">
                  <a16:creationId xmlns="" xmlns:a16="http://schemas.microsoft.com/office/drawing/2014/main" id="{7B768EDE-20EE-51B3-165E-C2840F211067}"/>
                </a:ext>
              </a:extLst>
            </p:cNvPr>
            <p:cNvSpPr/>
            <p:nvPr/>
          </p:nvSpPr>
          <p:spPr>
            <a:xfrm>
              <a:off x="6276976" y="728662"/>
              <a:ext cx="1657350" cy="1528763"/>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marL="228600" algn="ctr">
                <a:lnSpc>
                  <a:spcPct val="107000"/>
                </a:lnSpc>
              </a:pPr>
              <a:endParaRPr lang="en-IN" sz="2400" b="1"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 xmlns:a16="http://schemas.microsoft.com/office/drawing/2014/main" id="{AB9A743D-B76A-39C0-4DFE-F7C5575DBBB6}"/>
                </a:ext>
              </a:extLst>
            </p:cNvPr>
            <p:cNvSpPr txBox="1"/>
            <p:nvPr/>
          </p:nvSpPr>
          <p:spPr>
            <a:xfrm>
              <a:off x="6448428" y="1085670"/>
              <a:ext cx="1278731" cy="864917"/>
            </a:xfrm>
            <a:prstGeom prst="rect">
              <a:avLst/>
            </a:prstGeom>
            <a:grpFill/>
          </p:spPr>
          <p:txBody>
            <a:bodyPr wrap="square" rtlCol="0">
              <a:spAutoFit/>
            </a:bodyPr>
            <a:lstStyle/>
            <a:p>
              <a:pPr marL="228600" algn="ctr">
                <a:lnSpc>
                  <a:spcPct val="107000"/>
                </a:lnSpc>
              </a:pPr>
              <a:r>
                <a:rPr lang="en-IN" sz="2400" b="1" kern="0" dirty="0">
                  <a:solidFill>
                    <a:srgbClr val="252137"/>
                  </a:solidFill>
                  <a:effectLst/>
                  <a:latin typeface="Source Sans Pro" panose="020B0503030403020204" pitchFamily="34" charset="0"/>
                  <a:ea typeface="Times New Roman" panose="02020603050405020304" pitchFamily="18" charset="0"/>
                  <a:cs typeface="Times New Roman" panose="02020603050405020304" pitchFamily="18" charset="0"/>
                </a:rPr>
                <a:t>Sama</a:t>
              </a:r>
            </a:p>
            <a:p>
              <a:pPr marL="228600" algn="ctr">
                <a:lnSpc>
                  <a:spcPct val="107000"/>
                </a:lnSpc>
              </a:pPr>
              <a:r>
                <a:rPr lang="en-IN" sz="2400" b="1" kern="0" dirty="0">
                  <a:solidFill>
                    <a:srgbClr val="252137"/>
                  </a:solidFill>
                  <a:effectLst/>
                  <a:latin typeface="Source Sans Pro" panose="020B0503030403020204" pitchFamily="34" charset="0"/>
                  <a:ea typeface="Times New Roman" panose="02020603050405020304" pitchFamily="18" charset="0"/>
                  <a:cs typeface="Times New Roman" panose="02020603050405020304" pitchFamily="18" charset="0"/>
                </a:rPr>
                <a:t>Veda</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3" name="Group 12">
            <a:extLst>
              <a:ext uri="{FF2B5EF4-FFF2-40B4-BE49-F238E27FC236}">
                <a16:creationId xmlns="" xmlns:a16="http://schemas.microsoft.com/office/drawing/2014/main" id="{29846261-DB67-B706-CC15-F82D32FD03D7}"/>
              </a:ext>
            </a:extLst>
          </p:cNvPr>
          <p:cNvGrpSpPr/>
          <p:nvPr/>
        </p:nvGrpSpPr>
        <p:grpSpPr>
          <a:xfrm>
            <a:off x="6505578" y="1455110"/>
            <a:ext cx="1657350" cy="1528763"/>
            <a:chOff x="3867148" y="728662"/>
            <a:chExt cx="1657350" cy="1528763"/>
          </a:xfrm>
          <a:solidFill>
            <a:schemeClr val="accent5">
              <a:lumMod val="20000"/>
              <a:lumOff val="80000"/>
            </a:schemeClr>
          </a:solidFill>
        </p:grpSpPr>
        <p:sp>
          <p:nvSpPr>
            <p:cNvPr id="5" name="Oval 4">
              <a:extLst>
                <a:ext uri="{FF2B5EF4-FFF2-40B4-BE49-F238E27FC236}">
                  <a16:creationId xmlns="" xmlns:a16="http://schemas.microsoft.com/office/drawing/2014/main" id="{2FEE9CFE-A05F-785A-C865-B7542ECD3640}"/>
                </a:ext>
              </a:extLst>
            </p:cNvPr>
            <p:cNvSpPr/>
            <p:nvPr/>
          </p:nvSpPr>
          <p:spPr>
            <a:xfrm>
              <a:off x="3867148" y="728662"/>
              <a:ext cx="1657350" cy="1528763"/>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marL="228600">
                <a:lnSpc>
                  <a:spcPct val="107000"/>
                </a:lnSpc>
              </a:pPr>
              <a:endParaRPr lang="en-IN" sz="2400" b="1"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 xmlns:a16="http://schemas.microsoft.com/office/drawing/2014/main" id="{B8DC32E0-A17D-A9A0-656A-99A6C1C346BA}"/>
                </a:ext>
              </a:extLst>
            </p:cNvPr>
            <p:cNvSpPr txBox="1"/>
            <p:nvPr/>
          </p:nvSpPr>
          <p:spPr>
            <a:xfrm>
              <a:off x="4062411" y="1060586"/>
              <a:ext cx="1278731" cy="864917"/>
            </a:xfrm>
            <a:prstGeom prst="rect">
              <a:avLst/>
            </a:prstGeom>
            <a:grpFill/>
          </p:spPr>
          <p:txBody>
            <a:bodyPr wrap="square" rtlCol="0">
              <a:spAutoFit/>
            </a:bodyPr>
            <a:lstStyle/>
            <a:p>
              <a:pPr marL="228600">
                <a:lnSpc>
                  <a:spcPct val="107000"/>
                </a:lnSpc>
              </a:pPr>
              <a:r>
                <a:rPr lang="en-IN" sz="2400" b="1" kern="0" dirty="0" err="1">
                  <a:solidFill>
                    <a:srgbClr val="252137"/>
                  </a:solidFill>
                  <a:effectLst/>
                  <a:latin typeface="Source Sans Pro" panose="020B0503030403020204" pitchFamily="34" charset="0"/>
                  <a:ea typeface="Times New Roman" panose="02020603050405020304" pitchFamily="18" charset="0"/>
                  <a:cs typeface="Times New Roman" panose="02020603050405020304" pitchFamily="18" charset="0"/>
                </a:rPr>
                <a:t>Yajur</a:t>
              </a:r>
              <a:endParaRPr lang="en-IN" sz="2400" b="1" kern="0" dirty="0">
                <a:solidFill>
                  <a:srgbClr val="252137"/>
                </a:solidFill>
                <a:effectLst/>
                <a:latin typeface="Source Sans Pro" panose="020B0503030403020204" pitchFamily="34" charset="0"/>
                <a:ea typeface="Times New Roman" panose="02020603050405020304" pitchFamily="18" charset="0"/>
                <a:cs typeface="Times New Roman" panose="02020603050405020304" pitchFamily="18" charset="0"/>
              </a:endParaRPr>
            </a:p>
            <a:p>
              <a:pPr marL="228600">
                <a:lnSpc>
                  <a:spcPct val="107000"/>
                </a:lnSpc>
              </a:pPr>
              <a:r>
                <a:rPr lang="en-IN" sz="2400" b="1" kern="0" dirty="0">
                  <a:solidFill>
                    <a:srgbClr val="252137"/>
                  </a:solidFill>
                  <a:effectLst/>
                  <a:latin typeface="Source Sans Pro" panose="020B0503030403020204" pitchFamily="34" charset="0"/>
                  <a:ea typeface="Times New Roman" panose="02020603050405020304" pitchFamily="18" charset="0"/>
                  <a:cs typeface="Times New Roman" panose="02020603050405020304" pitchFamily="18" charset="0"/>
                </a:rPr>
                <a:t>Veda</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2" name="Group 11">
            <a:extLst>
              <a:ext uri="{FF2B5EF4-FFF2-40B4-BE49-F238E27FC236}">
                <a16:creationId xmlns="" xmlns:a16="http://schemas.microsoft.com/office/drawing/2014/main" id="{6B4BE6A8-A083-164B-E52A-8049321F639C}"/>
              </a:ext>
            </a:extLst>
          </p:cNvPr>
          <p:cNvGrpSpPr/>
          <p:nvPr/>
        </p:nvGrpSpPr>
        <p:grpSpPr>
          <a:xfrm>
            <a:off x="4132662" y="1455112"/>
            <a:ext cx="1657350" cy="1528763"/>
            <a:chOff x="1185860" y="728662"/>
            <a:chExt cx="1657350" cy="1528763"/>
          </a:xfrm>
          <a:solidFill>
            <a:schemeClr val="accent5">
              <a:lumMod val="20000"/>
              <a:lumOff val="80000"/>
            </a:schemeClr>
          </a:solidFill>
        </p:grpSpPr>
        <p:sp>
          <p:nvSpPr>
            <p:cNvPr id="4" name="Oval 3">
              <a:extLst>
                <a:ext uri="{FF2B5EF4-FFF2-40B4-BE49-F238E27FC236}">
                  <a16:creationId xmlns="" xmlns:a16="http://schemas.microsoft.com/office/drawing/2014/main" id="{0A4CC050-BE37-77CD-1F7B-6B4A45955EB0}"/>
                </a:ext>
              </a:extLst>
            </p:cNvPr>
            <p:cNvSpPr/>
            <p:nvPr/>
          </p:nvSpPr>
          <p:spPr>
            <a:xfrm>
              <a:off x="1185860" y="728662"/>
              <a:ext cx="1657350" cy="1528763"/>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lvl="0" algn="ctr">
                <a:lnSpc>
                  <a:spcPct val="107000"/>
                </a:lnSpc>
                <a:tabLst>
                  <a:tab pos="457200" algn="l"/>
                </a:tabLst>
              </a:pPr>
              <a:endParaRPr lang="en-IN" sz="2400" b="1" kern="100" dirty="0">
                <a:solidFill>
                  <a:srgbClr val="252137"/>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 xmlns:a16="http://schemas.microsoft.com/office/drawing/2014/main" id="{6BF1B0A0-12A6-5D38-2564-EFE17C89F0C7}"/>
                </a:ext>
              </a:extLst>
            </p:cNvPr>
            <p:cNvSpPr txBox="1"/>
            <p:nvPr/>
          </p:nvSpPr>
          <p:spPr>
            <a:xfrm>
              <a:off x="1357311" y="1060584"/>
              <a:ext cx="1296591" cy="864917"/>
            </a:xfrm>
            <a:prstGeom prst="rect">
              <a:avLst/>
            </a:prstGeom>
            <a:grpFill/>
          </p:spPr>
          <p:txBody>
            <a:bodyPr wrap="square" rtlCol="0">
              <a:spAutoFit/>
            </a:bodyPr>
            <a:lstStyle/>
            <a:p>
              <a:pPr lvl="0" algn="ctr">
                <a:lnSpc>
                  <a:spcPct val="107000"/>
                </a:lnSpc>
                <a:tabLst>
                  <a:tab pos="457200" algn="l"/>
                </a:tabLst>
              </a:pPr>
              <a:r>
                <a:rPr lang="en-IN" sz="2400" b="1" kern="0" dirty="0">
                  <a:solidFill>
                    <a:srgbClr val="252137"/>
                  </a:solidFill>
                  <a:effectLst/>
                  <a:latin typeface="Source Sans Pro" panose="020B0503030403020204" pitchFamily="34" charset="0"/>
                  <a:ea typeface="Times New Roman" panose="02020603050405020304" pitchFamily="18" charset="0"/>
                  <a:cs typeface="Times New Roman" panose="02020603050405020304" pitchFamily="18" charset="0"/>
                </a:rPr>
                <a:t>Rig</a:t>
              </a:r>
            </a:p>
            <a:p>
              <a:pPr lvl="0" algn="ctr">
                <a:lnSpc>
                  <a:spcPct val="107000"/>
                </a:lnSpc>
                <a:tabLst>
                  <a:tab pos="457200" algn="l"/>
                </a:tabLst>
              </a:pPr>
              <a:r>
                <a:rPr lang="en-IN" sz="2400" b="1" kern="0" dirty="0">
                  <a:solidFill>
                    <a:srgbClr val="252137"/>
                  </a:solidFill>
                  <a:effectLst/>
                  <a:latin typeface="Source Sans Pro" panose="020B0503030403020204" pitchFamily="34" charset="0"/>
                  <a:ea typeface="Times New Roman" panose="02020603050405020304" pitchFamily="18" charset="0"/>
                  <a:cs typeface="Times New Roman" panose="02020603050405020304" pitchFamily="18" charset="0"/>
                </a:rPr>
                <a:t>Veda</a:t>
              </a:r>
              <a:endParaRPr lang="en-IN" sz="2400" b="1" kern="100" dirty="0">
                <a:solidFill>
                  <a:srgbClr val="252137"/>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6" name="Flowchart: Off-page Connector 15">
            <a:extLst>
              <a:ext uri="{FF2B5EF4-FFF2-40B4-BE49-F238E27FC236}">
                <a16:creationId xmlns="" xmlns:a16="http://schemas.microsoft.com/office/drawing/2014/main" id="{922D31A7-579F-FCB8-C152-26E7C41E7D04}"/>
              </a:ext>
            </a:extLst>
          </p:cNvPr>
          <p:cNvSpPr/>
          <p:nvPr/>
        </p:nvSpPr>
        <p:spPr>
          <a:xfrm rot="1659798">
            <a:off x="3052627" y="1500086"/>
            <a:ext cx="696771" cy="1812298"/>
          </a:xfrm>
          <a:prstGeom prst="flowChartOffpage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TextBox 16">
            <a:extLst>
              <a:ext uri="{FF2B5EF4-FFF2-40B4-BE49-F238E27FC236}">
                <a16:creationId xmlns="" xmlns:a16="http://schemas.microsoft.com/office/drawing/2014/main" id="{99399C34-A13E-FF14-8AB0-0D96270CCE4D}"/>
              </a:ext>
            </a:extLst>
          </p:cNvPr>
          <p:cNvSpPr txBox="1"/>
          <p:nvPr/>
        </p:nvSpPr>
        <p:spPr>
          <a:xfrm rot="17871185">
            <a:off x="2744183" y="2008962"/>
            <a:ext cx="1439199" cy="461665"/>
          </a:xfrm>
          <a:prstGeom prst="rect">
            <a:avLst/>
          </a:prstGeom>
          <a:noFill/>
        </p:spPr>
        <p:txBody>
          <a:bodyPr wrap="square" rtlCol="0">
            <a:spAutoFit/>
          </a:bodyPr>
          <a:lstStyle/>
          <a:p>
            <a:r>
              <a:rPr lang="en-US" sz="2400" dirty="0"/>
              <a:t>Brahmans</a:t>
            </a:r>
            <a:endParaRPr lang="en-IN" sz="2400" dirty="0"/>
          </a:p>
        </p:txBody>
      </p:sp>
      <p:sp>
        <p:nvSpPr>
          <p:cNvPr id="18" name="Flowchart: Off-page Connector 17">
            <a:extLst>
              <a:ext uri="{FF2B5EF4-FFF2-40B4-BE49-F238E27FC236}">
                <a16:creationId xmlns="" xmlns:a16="http://schemas.microsoft.com/office/drawing/2014/main" id="{10CD4C98-BD6D-5EF2-8DB4-2612284909C7}"/>
              </a:ext>
            </a:extLst>
          </p:cNvPr>
          <p:cNvSpPr/>
          <p:nvPr/>
        </p:nvSpPr>
        <p:spPr>
          <a:xfrm rot="9139774">
            <a:off x="3054931" y="3681141"/>
            <a:ext cx="696771" cy="1812298"/>
          </a:xfrm>
          <a:prstGeom prst="flowChartOffpage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 xmlns:a16="http://schemas.microsoft.com/office/drawing/2014/main" id="{7083EB3E-EF34-4805-E255-AAF2A6CF67F8}"/>
              </a:ext>
            </a:extLst>
          </p:cNvPr>
          <p:cNvSpPr txBox="1"/>
          <p:nvPr/>
        </p:nvSpPr>
        <p:spPr>
          <a:xfrm rot="3743583">
            <a:off x="2712333" y="4438008"/>
            <a:ext cx="1577864" cy="461665"/>
          </a:xfrm>
          <a:prstGeom prst="rect">
            <a:avLst/>
          </a:prstGeom>
          <a:noFill/>
        </p:spPr>
        <p:txBody>
          <a:bodyPr wrap="square" rtlCol="0">
            <a:spAutoFit/>
          </a:bodyPr>
          <a:lstStyle/>
          <a:p>
            <a:r>
              <a:rPr lang="en-US" sz="2400" dirty="0" err="1"/>
              <a:t>Aryanakas</a:t>
            </a:r>
            <a:endParaRPr lang="en-IN" sz="2400" dirty="0"/>
          </a:p>
        </p:txBody>
      </p:sp>
      <p:sp>
        <p:nvSpPr>
          <p:cNvPr id="20" name="Flowchart: Off-page Connector 19">
            <a:extLst>
              <a:ext uri="{FF2B5EF4-FFF2-40B4-BE49-F238E27FC236}">
                <a16:creationId xmlns="" xmlns:a16="http://schemas.microsoft.com/office/drawing/2014/main" id="{E98B3704-8C88-5805-A93F-A7062171EAC6}"/>
              </a:ext>
            </a:extLst>
          </p:cNvPr>
          <p:cNvSpPr/>
          <p:nvPr/>
        </p:nvSpPr>
        <p:spPr>
          <a:xfrm rot="20339482">
            <a:off x="8488553" y="1551996"/>
            <a:ext cx="696771" cy="1812298"/>
          </a:xfrm>
          <a:prstGeom prst="flowChartOffpage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 xmlns:a16="http://schemas.microsoft.com/office/drawing/2014/main" id="{F07D3B30-E568-AC1F-8CE0-880087280FE5}"/>
              </a:ext>
            </a:extLst>
          </p:cNvPr>
          <p:cNvSpPr txBox="1"/>
          <p:nvPr/>
        </p:nvSpPr>
        <p:spPr>
          <a:xfrm rot="14943291">
            <a:off x="7980698" y="2102780"/>
            <a:ext cx="1654426" cy="461665"/>
          </a:xfrm>
          <a:prstGeom prst="rect">
            <a:avLst/>
          </a:prstGeom>
          <a:noFill/>
        </p:spPr>
        <p:txBody>
          <a:bodyPr wrap="square" rtlCol="0">
            <a:spAutoFit/>
          </a:bodyPr>
          <a:lstStyle/>
          <a:p>
            <a:r>
              <a:rPr lang="en-US" sz="2400" dirty="0"/>
              <a:t>Upanishads</a:t>
            </a:r>
            <a:endParaRPr lang="en-IN" sz="2400" dirty="0"/>
          </a:p>
        </p:txBody>
      </p:sp>
      <p:sp>
        <p:nvSpPr>
          <p:cNvPr id="22" name="Star: 4 Points 21">
            <a:extLst>
              <a:ext uri="{FF2B5EF4-FFF2-40B4-BE49-F238E27FC236}">
                <a16:creationId xmlns="" xmlns:a16="http://schemas.microsoft.com/office/drawing/2014/main" id="{E77062F1-AEB8-C180-40C1-D5882C72810B}"/>
              </a:ext>
            </a:extLst>
          </p:cNvPr>
          <p:cNvSpPr/>
          <p:nvPr/>
        </p:nvSpPr>
        <p:spPr>
          <a:xfrm>
            <a:off x="4316018" y="1441920"/>
            <a:ext cx="3652837" cy="3960968"/>
          </a:xfrm>
          <a:prstGeom prst="star4">
            <a:avLst/>
          </a:prstGeom>
          <a:solidFill>
            <a:schemeClr val="bg2">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 xmlns:a16="http://schemas.microsoft.com/office/drawing/2014/main" id="{254C9F47-27D2-D313-18CB-88262ED589E5}"/>
              </a:ext>
            </a:extLst>
          </p:cNvPr>
          <p:cNvSpPr txBox="1"/>
          <p:nvPr/>
        </p:nvSpPr>
        <p:spPr>
          <a:xfrm>
            <a:off x="5171591" y="3186111"/>
            <a:ext cx="2143251" cy="461665"/>
          </a:xfrm>
          <a:prstGeom prst="rect">
            <a:avLst/>
          </a:prstGeom>
          <a:noFill/>
        </p:spPr>
        <p:txBody>
          <a:bodyPr wrap="square" rtlCol="0">
            <a:spAutoFit/>
          </a:bodyPr>
          <a:lstStyle/>
          <a:p>
            <a:r>
              <a:rPr lang="en-US" sz="2400" b="1" dirty="0"/>
              <a:t>Vedic Literature</a:t>
            </a:r>
            <a:endParaRPr lang="en-IN" sz="2400" b="1" dirty="0"/>
          </a:p>
        </p:txBody>
      </p:sp>
      <p:sp>
        <p:nvSpPr>
          <p:cNvPr id="25" name="TextBox 24">
            <a:extLst>
              <a:ext uri="{FF2B5EF4-FFF2-40B4-BE49-F238E27FC236}">
                <a16:creationId xmlns="" xmlns:a16="http://schemas.microsoft.com/office/drawing/2014/main" id="{A7E49B48-D951-2705-66EC-C4063C899C32}"/>
              </a:ext>
            </a:extLst>
          </p:cNvPr>
          <p:cNvSpPr txBox="1"/>
          <p:nvPr/>
        </p:nvSpPr>
        <p:spPr>
          <a:xfrm>
            <a:off x="5576222" y="803293"/>
            <a:ext cx="1124619" cy="523220"/>
          </a:xfrm>
          <a:prstGeom prst="rect">
            <a:avLst/>
          </a:prstGeom>
          <a:solidFill>
            <a:schemeClr val="tx1"/>
          </a:solidFill>
        </p:spPr>
        <p:txBody>
          <a:bodyPr wrap="square" rtlCol="0">
            <a:spAutoFit/>
          </a:bodyPr>
          <a:lstStyle/>
          <a:p>
            <a:pPr algn="ctr"/>
            <a:r>
              <a:rPr lang="en-US" sz="2800" b="1" dirty="0">
                <a:solidFill>
                  <a:schemeClr val="bg1"/>
                </a:solidFill>
              </a:rPr>
              <a:t>Shruti</a:t>
            </a:r>
            <a:endParaRPr lang="en-IN" sz="2800" b="1" dirty="0">
              <a:solidFill>
                <a:schemeClr val="bg1"/>
              </a:solidFill>
            </a:endParaRPr>
          </a:p>
        </p:txBody>
      </p:sp>
      <p:sp>
        <p:nvSpPr>
          <p:cNvPr id="26" name="TextBox 25">
            <a:extLst>
              <a:ext uri="{FF2B5EF4-FFF2-40B4-BE49-F238E27FC236}">
                <a16:creationId xmlns="" xmlns:a16="http://schemas.microsoft.com/office/drawing/2014/main" id="{F38F183C-F6DF-94E5-AE1A-42087A12735B}"/>
              </a:ext>
            </a:extLst>
          </p:cNvPr>
          <p:cNvSpPr txBox="1"/>
          <p:nvPr/>
        </p:nvSpPr>
        <p:spPr>
          <a:xfrm>
            <a:off x="5459873" y="168072"/>
            <a:ext cx="1329406" cy="523220"/>
          </a:xfrm>
          <a:prstGeom prst="rect">
            <a:avLst/>
          </a:prstGeom>
          <a:solidFill>
            <a:schemeClr val="tx1"/>
          </a:solidFill>
        </p:spPr>
        <p:txBody>
          <a:bodyPr wrap="square" rtlCol="0">
            <a:spAutoFit/>
          </a:bodyPr>
          <a:lstStyle/>
          <a:p>
            <a:pPr algn="ctr"/>
            <a:r>
              <a:rPr lang="en-US" sz="2800" b="1" dirty="0">
                <a:solidFill>
                  <a:schemeClr val="bg1"/>
                </a:solidFill>
              </a:rPr>
              <a:t>Smriti</a:t>
            </a:r>
            <a:endParaRPr lang="en-IN" sz="2800" b="1" dirty="0">
              <a:solidFill>
                <a:schemeClr val="bg1"/>
              </a:solidFill>
            </a:endParaRPr>
          </a:p>
        </p:txBody>
      </p:sp>
      <p:sp>
        <p:nvSpPr>
          <p:cNvPr id="27" name="Flowchart: Alternate Process 26">
            <a:extLst>
              <a:ext uri="{FF2B5EF4-FFF2-40B4-BE49-F238E27FC236}">
                <a16:creationId xmlns="" xmlns:a16="http://schemas.microsoft.com/office/drawing/2014/main" id="{15F2DE59-61C5-EB2A-D785-DAB186DC5647}"/>
              </a:ext>
            </a:extLst>
          </p:cNvPr>
          <p:cNvSpPr/>
          <p:nvPr/>
        </p:nvSpPr>
        <p:spPr>
          <a:xfrm>
            <a:off x="178579" y="1305069"/>
            <a:ext cx="2257946" cy="886943"/>
          </a:xfrm>
          <a:prstGeom prst="flowChartAlternateProcess">
            <a:avLst/>
          </a:prstGeom>
          <a:solidFill>
            <a:schemeClr val="accent6">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Vedanga</a:t>
            </a:r>
            <a:endParaRPr lang="en-IN" sz="2800" b="1" dirty="0"/>
          </a:p>
        </p:txBody>
      </p:sp>
      <p:sp>
        <p:nvSpPr>
          <p:cNvPr id="28" name="Flowchart: Alternate Process 27">
            <a:extLst>
              <a:ext uri="{FF2B5EF4-FFF2-40B4-BE49-F238E27FC236}">
                <a16:creationId xmlns="" xmlns:a16="http://schemas.microsoft.com/office/drawing/2014/main" id="{EF02B18C-4A1C-CEC1-0AB0-7C5608CD5FB1}"/>
              </a:ext>
            </a:extLst>
          </p:cNvPr>
          <p:cNvSpPr/>
          <p:nvPr/>
        </p:nvSpPr>
        <p:spPr>
          <a:xfrm>
            <a:off x="206635" y="2414589"/>
            <a:ext cx="2257946" cy="1448172"/>
          </a:xfrm>
          <a:prstGeom prst="flowChartAlternateProcess">
            <a:avLst/>
          </a:prstGeom>
          <a:solidFill>
            <a:schemeClr val="accent6">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Smriti Darshana Shastras</a:t>
            </a:r>
            <a:endParaRPr lang="en-IN" sz="2800" b="1" dirty="0"/>
          </a:p>
        </p:txBody>
      </p:sp>
      <p:sp>
        <p:nvSpPr>
          <p:cNvPr id="29" name="Flowchart: Alternate Process 28">
            <a:extLst>
              <a:ext uri="{FF2B5EF4-FFF2-40B4-BE49-F238E27FC236}">
                <a16:creationId xmlns="" xmlns:a16="http://schemas.microsoft.com/office/drawing/2014/main" id="{FE8C580F-FE40-ECAA-9EF1-9F79B2953601}"/>
              </a:ext>
            </a:extLst>
          </p:cNvPr>
          <p:cNvSpPr/>
          <p:nvPr/>
        </p:nvSpPr>
        <p:spPr>
          <a:xfrm>
            <a:off x="206635" y="4000653"/>
            <a:ext cx="2257946" cy="886943"/>
          </a:xfrm>
          <a:prstGeom prst="flowChartAlternateProcess">
            <a:avLst/>
          </a:prstGeom>
          <a:solidFill>
            <a:schemeClr val="accent6">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Maha Kavyas</a:t>
            </a:r>
            <a:endParaRPr lang="en-IN" sz="2800" b="1" dirty="0"/>
          </a:p>
        </p:txBody>
      </p:sp>
      <p:sp>
        <p:nvSpPr>
          <p:cNvPr id="30" name="Flowchart: Alternate Process 29">
            <a:extLst>
              <a:ext uri="{FF2B5EF4-FFF2-40B4-BE49-F238E27FC236}">
                <a16:creationId xmlns="" xmlns:a16="http://schemas.microsoft.com/office/drawing/2014/main" id="{35F23680-573E-EF47-0CF6-5663FEB6827B}"/>
              </a:ext>
            </a:extLst>
          </p:cNvPr>
          <p:cNvSpPr/>
          <p:nvPr/>
        </p:nvSpPr>
        <p:spPr>
          <a:xfrm>
            <a:off x="9724364" y="4000654"/>
            <a:ext cx="2277829" cy="886943"/>
          </a:xfrm>
          <a:prstGeom prst="flowChartAlternateProcess">
            <a:avLst/>
          </a:prstGeom>
          <a:solidFill>
            <a:schemeClr val="accent6">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Shad </a:t>
            </a:r>
            <a:r>
              <a:rPr lang="en-US" sz="2800" b="1" dirty="0" err="1"/>
              <a:t>Darshanas</a:t>
            </a:r>
            <a:endParaRPr lang="en-IN" sz="2800" b="1" dirty="0"/>
          </a:p>
        </p:txBody>
      </p:sp>
      <p:sp>
        <p:nvSpPr>
          <p:cNvPr id="31" name="Flowchart: Alternate Process 30">
            <a:extLst>
              <a:ext uri="{FF2B5EF4-FFF2-40B4-BE49-F238E27FC236}">
                <a16:creationId xmlns="" xmlns:a16="http://schemas.microsoft.com/office/drawing/2014/main" id="{86AD27B9-022C-85F8-ED77-2E205071F0C4}"/>
              </a:ext>
            </a:extLst>
          </p:cNvPr>
          <p:cNvSpPr/>
          <p:nvPr/>
        </p:nvSpPr>
        <p:spPr>
          <a:xfrm>
            <a:off x="9724364" y="2651951"/>
            <a:ext cx="2277829" cy="886943"/>
          </a:xfrm>
          <a:prstGeom prst="flowChartAlternateProcess">
            <a:avLst/>
          </a:prstGeom>
          <a:solidFill>
            <a:schemeClr val="accent6">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err="1"/>
              <a:t>Upvedas</a:t>
            </a:r>
            <a:endParaRPr lang="en-IN" sz="2800" b="1" dirty="0"/>
          </a:p>
        </p:txBody>
      </p:sp>
      <p:sp>
        <p:nvSpPr>
          <p:cNvPr id="32" name="Flowchart: Alternate Process 31">
            <a:extLst>
              <a:ext uri="{FF2B5EF4-FFF2-40B4-BE49-F238E27FC236}">
                <a16:creationId xmlns="" xmlns:a16="http://schemas.microsoft.com/office/drawing/2014/main" id="{A6C09233-3444-114D-6393-DBFC8A19CAFB}"/>
              </a:ext>
            </a:extLst>
          </p:cNvPr>
          <p:cNvSpPr/>
          <p:nvPr/>
        </p:nvSpPr>
        <p:spPr>
          <a:xfrm>
            <a:off x="9724364" y="1303248"/>
            <a:ext cx="2277829" cy="886943"/>
          </a:xfrm>
          <a:prstGeom prst="flowChartAlternateProcess">
            <a:avLst/>
          </a:prstGeom>
          <a:solidFill>
            <a:schemeClr val="accent6">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Puranas</a:t>
            </a:r>
            <a:endParaRPr lang="en-IN" sz="2800" b="1" dirty="0"/>
          </a:p>
        </p:txBody>
      </p:sp>
      <p:sp>
        <p:nvSpPr>
          <p:cNvPr id="33" name="Flowchart: Off-page Connector 32">
            <a:extLst>
              <a:ext uri="{FF2B5EF4-FFF2-40B4-BE49-F238E27FC236}">
                <a16:creationId xmlns="" xmlns:a16="http://schemas.microsoft.com/office/drawing/2014/main" id="{D1F68D1C-8743-58A2-F504-2714BAAF24E1}"/>
              </a:ext>
            </a:extLst>
          </p:cNvPr>
          <p:cNvSpPr/>
          <p:nvPr/>
        </p:nvSpPr>
        <p:spPr>
          <a:xfrm rot="12054327">
            <a:off x="8469199" y="3649857"/>
            <a:ext cx="696771" cy="1812298"/>
          </a:xfrm>
          <a:prstGeom prst="flowChartOffpage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4" name="TextBox 33">
            <a:extLst>
              <a:ext uri="{FF2B5EF4-FFF2-40B4-BE49-F238E27FC236}">
                <a16:creationId xmlns="" xmlns:a16="http://schemas.microsoft.com/office/drawing/2014/main" id="{EBAFDF74-1388-423F-4866-E36A6D428598}"/>
              </a:ext>
            </a:extLst>
          </p:cNvPr>
          <p:cNvSpPr txBox="1"/>
          <p:nvPr/>
        </p:nvSpPr>
        <p:spPr>
          <a:xfrm rot="6658136">
            <a:off x="7990371" y="4442016"/>
            <a:ext cx="1654426" cy="461665"/>
          </a:xfrm>
          <a:prstGeom prst="rect">
            <a:avLst/>
          </a:prstGeom>
          <a:noFill/>
        </p:spPr>
        <p:txBody>
          <a:bodyPr wrap="square" rtlCol="0">
            <a:spAutoFit/>
          </a:bodyPr>
          <a:lstStyle/>
          <a:p>
            <a:pPr algn="ctr"/>
            <a:r>
              <a:rPr lang="en-US" sz="2400" dirty="0"/>
              <a:t>Samhitas</a:t>
            </a:r>
            <a:endParaRPr lang="en-IN" sz="2400" dirty="0"/>
          </a:p>
        </p:txBody>
      </p:sp>
    </p:spTree>
    <p:extLst>
      <p:ext uri="{BB962C8B-B14F-4D97-AF65-F5344CB8AC3E}">
        <p14:creationId xmlns:p14="http://schemas.microsoft.com/office/powerpoint/2010/main" val="298755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17" grpId="0"/>
      <p:bldP spid="18" grpId="0" animBg="1"/>
      <p:bldP spid="19" grpId="0"/>
      <p:bldP spid="20" grpId="0" animBg="1"/>
      <p:bldP spid="21" grpId="0"/>
      <p:bldP spid="22" grpId="0" animBg="1"/>
      <p:bldP spid="23"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5552CC84-22B8-4A73-8C03-84C06D1D2750}"/>
              </a:ext>
            </a:extLst>
          </p:cNvPr>
          <p:cNvSpPr>
            <a:spLocks noGrp="1"/>
          </p:cNvSpPr>
          <p:nvPr>
            <p:ph type="ctrTitle"/>
          </p:nvPr>
        </p:nvSpPr>
        <p:spPr>
          <a:xfrm>
            <a:off x="1984049" y="1962536"/>
            <a:ext cx="8223902" cy="2578780"/>
          </a:xfrm>
        </p:spPr>
        <p:txBody>
          <a:bodyPr/>
          <a:lstStyle/>
          <a:p>
            <a:pPr algn="ctr"/>
            <a:r>
              <a:rPr lang="en-US" sz="9600" dirty="0" smtClean="0">
                <a:latin typeface="Roboto Condensed" panose="02000000000000000000" pitchFamily="2" charset="0"/>
                <a:ea typeface="Roboto Condensed" panose="02000000000000000000" pitchFamily="2" charset="0"/>
              </a:rPr>
              <a:t/>
            </a:r>
            <a:br>
              <a:rPr lang="en-US" sz="9600" dirty="0" smtClean="0">
                <a:latin typeface="Roboto Condensed" panose="02000000000000000000" pitchFamily="2" charset="0"/>
                <a:ea typeface="Roboto Condensed" panose="02000000000000000000" pitchFamily="2" charset="0"/>
              </a:rPr>
            </a:br>
            <a:r>
              <a:rPr lang="en-US" sz="9600" dirty="0" smtClean="0">
                <a:latin typeface="Roboto Condensed" panose="02000000000000000000" pitchFamily="2" charset="0"/>
                <a:ea typeface="Roboto Condensed" panose="02000000000000000000" pitchFamily="2" charset="0"/>
              </a:rPr>
              <a:t>Thank You</a:t>
            </a:r>
            <a:endParaRPr lang="en-US" sz="9600" dirty="0">
              <a:latin typeface="Roboto Condensed" panose="02000000000000000000" pitchFamily="2" charset="0"/>
              <a:ea typeface="Roboto Condensed" panose="02000000000000000000" pitchFamily="2" charset="0"/>
            </a:endParaRPr>
          </a:p>
        </p:txBody>
      </p:sp>
      <p:sp>
        <p:nvSpPr>
          <p:cNvPr id="14" name="Text Placeholder 13">
            <a:extLst>
              <a:ext uri="{FF2B5EF4-FFF2-40B4-BE49-F238E27FC236}">
                <a16:creationId xmlns:a16="http://schemas.microsoft.com/office/drawing/2014/main" xmlns="" id="{062CA4D6-180D-44EB-978C-EAE6FB447DCE}"/>
              </a:ext>
            </a:extLst>
          </p:cNvPr>
          <p:cNvSpPr>
            <a:spLocks noGrp="1"/>
          </p:cNvSpPr>
          <p:nvPr>
            <p:ph type="body" sz="quarter" idx="16"/>
          </p:nvPr>
        </p:nvSpPr>
        <p:spPr>
          <a:xfrm>
            <a:off x="2663176" y="0"/>
            <a:ext cx="4646358" cy="734653"/>
          </a:xfrm>
        </p:spPr>
        <p:txBody>
          <a:bodyPr/>
          <a:lstStyle/>
          <a:p>
            <a:r>
              <a:rPr lang="en-US" b="1" dirty="0">
                <a:latin typeface="Roboto Condensed" panose="02000000000000000000" pitchFamily="2" charset="0"/>
                <a:ea typeface="Roboto Condensed" panose="02000000000000000000" pitchFamily="2" charset="0"/>
              </a:rPr>
              <a:t>Indian </a:t>
            </a:r>
            <a:r>
              <a:rPr lang="en-US" b="1" dirty="0" smtClean="0">
                <a:latin typeface="Roboto Condensed" panose="02000000000000000000" pitchFamily="2" charset="0"/>
                <a:ea typeface="Roboto Condensed" panose="02000000000000000000" pitchFamily="2" charset="0"/>
              </a:rPr>
              <a:t>Knowledge System</a:t>
            </a:r>
            <a:endParaRPr lang="en-US" b="1" dirty="0">
              <a:latin typeface="Roboto Condensed" panose="02000000000000000000" pitchFamily="2" charset="0"/>
              <a:ea typeface="Roboto Condensed" panose="02000000000000000000" pitchFamily="2" charset="0"/>
            </a:endParaRPr>
          </a:p>
          <a:p>
            <a:r>
              <a:rPr lang="en-US" b="1" dirty="0">
                <a:latin typeface="Roboto Condensed" panose="02000000000000000000" pitchFamily="2" charset="0"/>
                <a:ea typeface="Roboto Condensed" panose="02000000000000000000" pitchFamily="2" charset="0"/>
              </a:rPr>
              <a:t>#</a:t>
            </a:r>
            <a:r>
              <a:rPr lang="en-US" b="1" dirty="0" smtClean="0">
                <a:latin typeface="Roboto Condensed" panose="02000000000000000000" pitchFamily="2" charset="0"/>
                <a:ea typeface="Roboto Condensed" panose="02000000000000000000" pitchFamily="2" charset="0"/>
              </a:rPr>
              <a:t>2301DU005</a:t>
            </a:r>
            <a:endParaRPr lang="en-US" b="1" dirty="0">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172176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B967049-6DD3-546C-5400-5D1315A0EBF3}"/>
              </a:ext>
            </a:extLst>
          </p:cNvPr>
          <p:cNvPicPr>
            <a:picLocks noChangeAspect="1"/>
          </p:cNvPicPr>
          <p:nvPr/>
        </p:nvPicPr>
        <p:blipFill>
          <a:blip r:embed="rId2"/>
          <a:stretch>
            <a:fillRect/>
          </a:stretch>
        </p:blipFill>
        <p:spPr>
          <a:xfrm>
            <a:off x="3772391" y="118214"/>
            <a:ext cx="4647218" cy="6180801"/>
          </a:xfrm>
          <a:prstGeom prst="rect">
            <a:avLst/>
          </a:prstGeom>
        </p:spPr>
      </p:pic>
    </p:spTree>
    <p:extLst>
      <p:ext uri="{BB962C8B-B14F-4D97-AF65-F5344CB8AC3E}">
        <p14:creationId xmlns:p14="http://schemas.microsoft.com/office/powerpoint/2010/main" val="806227781"/>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themeOverride>
</file>

<file path=docProps/app.xml><?xml version="1.0" encoding="utf-8"?>
<Properties xmlns="http://schemas.openxmlformats.org/officeDocument/2006/extended-properties" xmlns:vt="http://schemas.openxmlformats.org/officeDocument/2006/docPropsVTypes">
  <TotalTime>9333</TotalTime>
  <Words>6958</Words>
  <Application>Microsoft Office PowerPoint</Application>
  <PresentationFormat>Widescreen</PresentationFormat>
  <Paragraphs>745</Paragraphs>
  <Slides>87</Slides>
  <Notes>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87</vt:i4>
      </vt:variant>
    </vt:vector>
  </HeadingPairs>
  <TitlesOfParts>
    <vt:vector size="101" baseType="lpstr">
      <vt:lpstr>Roboto Condensed</vt:lpstr>
      <vt:lpstr>Calibri Light</vt:lpstr>
      <vt:lpstr>Calibri</vt:lpstr>
      <vt:lpstr>Segoe UI Black</vt:lpstr>
      <vt:lpstr>Times New Roman</vt:lpstr>
      <vt:lpstr>Arial</vt:lpstr>
      <vt:lpstr>Wingdings 2</vt:lpstr>
      <vt:lpstr>Roboto Condensed Light</vt:lpstr>
      <vt:lpstr>Wingdings 3</vt:lpstr>
      <vt:lpstr>Source Sans Pro</vt:lpstr>
      <vt:lpstr>Wingdings</vt:lpstr>
      <vt:lpstr>Office Theme</vt:lpstr>
      <vt:lpstr>1_Office Theme</vt:lpstr>
      <vt:lpstr>2_Office Theme</vt:lpstr>
      <vt:lpstr>Unit-2  Ancient The Vedas Corpus &amp; Psychological States (Yoga)</vt:lpstr>
      <vt:lpstr>PowerPoint Presentation</vt:lpstr>
      <vt:lpstr>History of Vedas</vt:lpstr>
      <vt:lpstr>PowerPoint Presentation</vt:lpstr>
      <vt:lpstr>History of Vedas</vt:lpstr>
      <vt:lpstr>History of Vedas</vt:lpstr>
      <vt:lpstr>History of Vedas</vt:lpstr>
      <vt:lpstr>History of Vedas</vt:lpstr>
      <vt:lpstr>PowerPoint Presentation</vt:lpstr>
      <vt:lpstr>History of Vedas</vt:lpstr>
      <vt:lpstr>History of Vedas</vt:lpstr>
      <vt:lpstr>History of Vedas</vt:lpstr>
      <vt:lpstr>History of Vedas</vt:lpstr>
      <vt:lpstr>Yajna (યજ્ઞ) Organization</vt:lpstr>
      <vt:lpstr>Yajna Organization</vt:lpstr>
      <vt:lpstr>Yajna Organization</vt:lpstr>
      <vt:lpstr>Yajna Organization</vt:lpstr>
      <vt:lpstr>Understanding Vedic Divisions</vt:lpstr>
      <vt:lpstr>Understanding Vedic Divisions</vt:lpstr>
      <vt:lpstr>Yajna Organization</vt:lpstr>
      <vt:lpstr>Yajna Organization</vt:lpstr>
      <vt:lpstr>Yajna Organization</vt:lpstr>
      <vt:lpstr>Yajnas: Scale and Management</vt:lpstr>
      <vt:lpstr>The Four Vedas</vt:lpstr>
      <vt:lpstr>The Four Vedas</vt:lpstr>
      <vt:lpstr>Rigveda</vt:lpstr>
      <vt:lpstr>Rigveda</vt:lpstr>
      <vt:lpstr>Samaveda</vt:lpstr>
      <vt:lpstr>Samaveda</vt:lpstr>
      <vt:lpstr>Yajurveda</vt:lpstr>
      <vt:lpstr>Atharvaveda</vt:lpstr>
      <vt:lpstr>Atharvaveda</vt:lpstr>
      <vt:lpstr>Atharvaveda</vt:lpstr>
      <vt:lpstr>Summary of Vedas</vt:lpstr>
      <vt:lpstr>The Four Divisions of Each Veda</vt:lpstr>
      <vt:lpstr>Organization of Each Veda</vt:lpstr>
      <vt:lpstr>Organization of Each Veda</vt:lpstr>
      <vt:lpstr>The Four Divisions of Each Veda</vt:lpstr>
      <vt:lpstr>Organization of Each Veda</vt:lpstr>
      <vt:lpstr>Organization of Each Veda</vt:lpstr>
      <vt:lpstr>Organization of Each Veda</vt:lpstr>
      <vt:lpstr>Organization of Each Veda</vt:lpstr>
      <vt:lpstr>Organization of Each Veda</vt:lpstr>
      <vt:lpstr>Organization of Each Veda</vt:lpstr>
      <vt:lpstr>Organization of Each Veda</vt:lpstr>
      <vt:lpstr>Vedanga</vt:lpstr>
      <vt:lpstr>Vedanga</vt:lpstr>
      <vt:lpstr>Vedanga</vt:lpstr>
      <vt:lpstr>Vedanga</vt:lpstr>
      <vt:lpstr>Siksha</vt:lpstr>
      <vt:lpstr>Siksha</vt:lpstr>
      <vt:lpstr>Vedanga</vt:lpstr>
      <vt:lpstr>Upanishads contained in Vedas</vt:lpstr>
      <vt:lpstr>A Summary of the Content in the Four Veda</vt:lpstr>
      <vt:lpstr>A Summary of Vedas, Vedangas, Upnishada &amp; Puranas</vt:lpstr>
      <vt:lpstr>A Summary of Vedas, Vedangas, Upnishada &amp; Puranas</vt:lpstr>
      <vt:lpstr>History of Yoga</vt:lpstr>
      <vt:lpstr>Introduction</vt:lpstr>
      <vt:lpstr>Origins of Yoga</vt:lpstr>
      <vt:lpstr>Origins of Yoga</vt:lpstr>
      <vt:lpstr>Yoga: Way of Life</vt:lpstr>
      <vt:lpstr>Yoga Way of Life</vt:lpstr>
      <vt:lpstr>Yoga Way of Life</vt:lpstr>
      <vt:lpstr>Yoga Way of Life</vt:lpstr>
      <vt:lpstr>Yoga Way of Life</vt:lpstr>
      <vt:lpstr>Yoga Way of Life</vt:lpstr>
      <vt:lpstr>Yoga Way of Life</vt:lpstr>
      <vt:lpstr>Yoga Way of Life and Health</vt:lpstr>
      <vt:lpstr>Yoga Way of Life</vt:lpstr>
      <vt:lpstr>Yoga Way of Life</vt:lpstr>
      <vt:lpstr>Yoga Way of Life</vt:lpstr>
      <vt:lpstr>Physical Exercise-Yoga (Asanas)</vt:lpstr>
      <vt:lpstr>Yoga (Asanas)</vt:lpstr>
      <vt:lpstr>Yoga (Asanas)</vt:lpstr>
      <vt:lpstr>Yoga (Asanas)</vt:lpstr>
      <vt:lpstr>Yoga (Asanas)</vt:lpstr>
      <vt:lpstr>Mental Exercises: Meditation-Yoga  (Pranayama, Sukshma Kriyas)</vt:lpstr>
      <vt:lpstr>Meditation</vt:lpstr>
      <vt:lpstr>Basic Meditation Techniques</vt:lpstr>
      <vt:lpstr>Yoga: Pranayama</vt:lpstr>
      <vt:lpstr>Yoga: Sukshma Kriyas</vt:lpstr>
      <vt:lpstr>Yoga: Sukshma Kriyas</vt:lpstr>
      <vt:lpstr>Importance of Balanced Life</vt:lpstr>
      <vt:lpstr>Importance of Balanced Life</vt:lpstr>
      <vt:lpstr>Importance of Balanced Life</vt:lpstr>
      <vt:lpstr>PowerPoint Presentation</vt:lpstr>
      <vt:lpstr> 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Lenovo</cp:lastModifiedBy>
  <cp:revision>366</cp:revision>
  <dcterms:created xsi:type="dcterms:W3CDTF">2020-05-01T05:09:15Z</dcterms:created>
  <dcterms:modified xsi:type="dcterms:W3CDTF">2024-08-02T07:00:18Z</dcterms:modified>
</cp:coreProperties>
</file>